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7" r:id="rId1"/>
    <p:sldMasterId id="2147483661" r:id="rId2"/>
  </p:sldMasterIdLst>
  <p:notesMasterIdLst>
    <p:notesMasterId r:id="rId21"/>
  </p:notesMasterIdLst>
  <p:sldIdLst>
    <p:sldId id="272" r:id="rId3"/>
    <p:sldId id="2048" r:id="rId4"/>
    <p:sldId id="640" r:id="rId5"/>
    <p:sldId id="2043" r:id="rId6"/>
    <p:sldId id="262" r:id="rId7"/>
    <p:sldId id="641" r:id="rId8"/>
    <p:sldId id="642" r:id="rId9"/>
    <p:sldId id="2045" r:id="rId10"/>
    <p:sldId id="2044" r:id="rId11"/>
    <p:sldId id="2046" r:id="rId12"/>
    <p:sldId id="2047" r:id="rId13"/>
    <p:sldId id="257" r:id="rId14"/>
    <p:sldId id="2049" r:id="rId15"/>
    <p:sldId id="2050" r:id="rId16"/>
    <p:sldId id="2051" r:id="rId17"/>
    <p:sldId id="2052" r:id="rId18"/>
    <p:sldId id="2053" r:id="rId19"/>
    <p:sldId id="639" r:id="rId20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Microsoft Tai Le" panose="020B0502040204020203" pitchFamily="34" charset="0"/>
      <p:regular r:id="rId29"/>
      <p:bold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DC73E"/>
    <a:srgbClr val="5F6061"/>
    <a:srgbClr val="5F6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804CCC-8BCD-4525-A94D-44DF02F80DB7}" v="32" dt="2020-05-07T22:55:26.374"/>
  </p1510:revLst>
</p1510:revInfo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5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78" y="14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12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Future items: Ruijie, Stordis, Interface masters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9C316C-4C8A-D74E-998E-77465F0CED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970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AC4598DF-AD07-40D7-9952-78F9E91BE93A}" type="datetime1">
              <a:rPr lang="zh-CN" altLang="en-US" smtClean="0"/>
              <a:pPr>
                <a:defRPr/>
              </a:pPr>
              <a:t>2020/5/12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C689CD-CA7A-44F4-BCB2-EBFF390DACC4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2669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AC4598DF-AD07-40D7-9952-78F9E91BE93A}" type="datetime1">
              <a:rPr lang="zh-CN" altLang="en-US" smtClean="0"/>
              <a:pPr>
                <a:defRPr/>
              </a:pPr>
              <a:t>2020/5/12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C689CD-CA7A-44F4-BCB2-EBFF390DACC4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3757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6DEC9-0391-47F7-A24B-B81F385211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08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E01ED-B654-7449-9635-334A4910BB6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EA28-F498-AD43-B938-06BEC22B7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8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B556-A3A6-41A8-AE12-A68863CDA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5D598-76FB-4F46-B2BF-1A22D2CC6F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A1842-F8B6-41B5-B120-AF6D49C1E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92E4E-31DC-4E88-B853-B420062EB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7BB0A-DD16-4A70-AC55-AA7563B4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FC226-8A6B-45B6-B811-B009FFA0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7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E3FB-5471-4186-A226-C1BC1129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956DB4-BF53-41F7-82F5-420F51E81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8004E-C4D5-4ED4-A940-F3AD78D53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B2005-AFB7-4017-AE26-A09D88C29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F013A-3FB2-444B-AE7A-D4881ED2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33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4AB35F-AC5B-4182-BFAC-8BD058927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02705F-C754-4973-A958-9E688A432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3F1CD-7B19-4E60-B949-C85918BB4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394DE-B32E-4758-99A4-E6332D2D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4D0F9-2519-4D27-8A4F-5B1B7A1A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0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F24A-38AB-40F1-9243-47FFF7D7E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CF199-BBC9-42EA-A0BE-B1C602908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C4522-953E-4748-9857-3BD84178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17CCC-2223-41FA-B16F-2019AF1DB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9A3AB-3B63-43EB-AA6F-013C21B9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02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0934-9F4A-4E72-8184-C9658439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D32D-4B95-4AFB-8A75-065729F59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7F096-3851-4B33-871B-1E762DCD4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615A4-B429-47A7-8197-EC8C36E79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EEA18-CD4B-4BED-BA88-BA095261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1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39E3-5CB3-4959-AC24-E4486AD2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1ECC4-AD64-499B-A9EE-2D9B4436C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B6FCA-D544-4FFF-B45C-ED74815A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E2BCD-8761-4B9D-B572-3E94673D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0E372-36E2-4AE5-A2A1-937CEDD9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90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7D8F-CC1F-4012-8864-DA6E2CBB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84DBB-4ABD-4F35-906F-797F0A1A0D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C4283-F7F0-49A7-93BB-52F08E461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9BBCA-ED93-422F-B639-F66A1A41F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9901B-B9EB-40B0-A584-1BEA88F0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14117-CD51-4DF5-8D24-431E5A143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75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AEF1-8384-4D69-BFE4-A62DD036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B3FA3-242F-4CD7-AFC4-05D92002C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C1C75-4863-4017-AB3B-F301DCEDF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27EDAB-3104-4EBA-9106-D45D2602A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4DA1FC-89C0-4008-935F-7352F1A8D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25798B-6AED-4263-827D-2F2E7BA42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A321F-1FB9-4B98-B607-85E976C44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305EBD-170C-457B-8619-BC857299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87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E6F6F-DCE0-4933-8486-00C62FDE6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D10D9-E47D-4A5B-913B-8AC72915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C03F8-BBA7-4940-8670-6CF0FF36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CAFC9-E067-46BB-BCCF-F0A99844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99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25636D-9CF5-413B-BB4A-127C3C2C7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39E6C6-23EE-4F21-A65D-54F7961FB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47C3B-8529-4C0A-AECF-535F47CA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0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9B707-2326-4949-8AB5-1ED2D6291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0C2E8-A137-4B74-BA64-3A2B35AFC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29B61-CE87-4F55-8D63-D4850CE20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40E21-2E1E-45F1-AB87-68AEED682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AA7A0-61CD-47D1-B385-94C24BDC5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D59F6-C631-482C-8375-86CAEBD0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15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57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0"/>
              <a:buFont typeface="Source Sans Pro"/>
              <a:buNone/>
              <a:defRPr sz="10000" b="0" i="0" u="none" strike="noStrike" cap="none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628650" y="966312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F6062"/>
              </a:buClr>
              <a:buSzPts val="6400"/>
              <a:buFont typeface="Source Sans Pro"/>
              <a:buNone/>
              <a:defRPr sz="6400" b="0" i="0" u="none" strike="noStrike" cap="none">
                <a:solidFill>
                  <a:srgbClr val="5F606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6350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F6062"/>
              </a:buClr>
              <a:buSzPts val="6400"/>
              <a:buFont typeface="Source Sans Pro"/>
              <a:buChar char="•"/>
              <a:defRPr sz="6400" b="0" i="0" u="none" strike="noStrike" cap="none">
                <a:solidFill>
                  <a:srgbClr val="5F606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6350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F6062"/>
              </a:buClr>
              <a:buSzPts val="6400"/>
              <a:buFont typeface="Source Sans Pro"/>
              <a:buChar char="•"/>
              <a:defRPr sz="6400" b="0" i="0" u="none" strike="noStrike" cap="none">
                <a:solidFill>
                  <a:srgbClr val="5F606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F6062"/>
              </a:buClr>
              <a:buSzPts val="6400"/>
              <a:buFont typeface="Source Sans Pro"/>
              <a:buChar char="•"/>
              <a:defRPr sz="6400" b="0" i="0" u="none" strike="noStrike" cap="none">
                <a:solidFill>
                  <a:srgbClr val="5F606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F6062"/>
              </a:buClr>
              <a:buSzPts val="6400"/>
              <a:buFont typeface="Source Sans Pro"/>
              <a:buChar char="•"/>
              <a:defRPr sz="6400" b="0" i="0" u="none" strike="noStrike" cap="none">
                <a:solidFill>
                  <a:srgbClr val="5F606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6" name="Google Shape;119;p21">
            <a:extLst>
              <a:ext uri="{FF2B5EF4-FFF2-40B4-BE49-F238E27FC236}">
                <a16:creationId xmlns:a16="http://schemas.microsoft.com/office/drawing/2014/main" id="{36A431E4-943A-0148-81F8-6C48FB93E74A}"/>
              </a:ext>
            </a:extLst>
          </p:cNvPr>
          <p:cNvGrpSpPr/>
          <p:nvPr userDrawn="1"/>
        </p:nvGrpSpPr>
        <p:grpSpPr>
          <a:xfrm>
            <a:off x="6291651" y="4416949"/>
            <a:ext cx="626561" cy="613158"/>
            <a:chOff x="2966599" y="406215"/>
            <a:chExt cx="1488702" cy="1456857"/>
          </a:xfrm>
        </p:grpSpPr>
        <p:pic>
          <p:nvPicPr>
            <p:cNvPr id="7" name="Google Shape;120;p21">
              <a:extLst>
                <a:ext uri="{FF2B5EF4-FFF2-40B4-BE49-F238E27FC236}">
                  <a16:creationId xmlns:a16="http://schemas.microsoft.com/office/drawing/2014/main" id="{089C9812-D52B-F642-99F3-24128D7EBF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60508" y="406215"/>
              <a:ext cx="1108169" cy="1108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21;p21">
              <a:extLst>
                <a:ext uri="{FF2B5EF4-FFF2-40B4-BE49-F238E27FC236}">
                  <a16:creationId xmlns:a16="http://schemas.microsoft.com/office/drawing/2014/main" id="{8DC5B496-A83B-1C4C-97BA-A802B1C2A80D}"/>
                </a:ext>
              </a:extLst>
            </p:cNvPr>
            <p:cNvSpPr/>
            <p:nvPr/>
          </p:nvSpPr>
          <p:spPr>
            <a:xfrm>
              <a:off x="2966599" y="1593660"/>
              <a:ext cx="1488702" cy="269412"/>
            </a:xfrm>
            <a:prstGeom prst="roundRect">
              <a:avLst>
                <a:gd name="adj" fmla="val 16667"/>
              </a:avLst>
            </a:prstGeom>
            <a:solidFill>
              <a:srgbClr val="8DC73E"/>
            </a:solidFill>
            <a:ln>
              <a:noFill/>
            </a:ln>
          </p:spPr>
          <p:txBody>
            <a:bodyPr spcFirstLastPara="1" wrap="square" lIns="34275" tIns="17147" rIns="34275" bIns="1714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2300"/>
              </a:pPr>
              <a:r>
                <a:rPr lang="en-US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NETWORKING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CE68FE7-BB28-4259-B7B5-E656C9E7ED9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72321" y="4493591"/>
            <a:ext cx="1039423" cy="588173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997DCC-9EEB-424A-ADE3-7F4CF695A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FE8CF-E575-4CAC-829E-1C1A634C0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F4B79-450A-4743-976A-1315DE493D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D65C2-A44B-4347-97E4-3E4656937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9DA52-950E-4F4B-A587-F5E46BDBD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6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emf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;p12">
            <a:extLst>
              <a:ext uri="{FF2B5EF4-FFF2-40B4-BE49-F238E27FC236}">
                <a16:creationId xmlns:a16="http://schemas.microsoft.com/office/drawing/2014/main" id="{C6965893-7392-4618-ABC4-5F21E30D91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89" y="1311965"/>
            <a:ext cx="8129075" cy="2936054"/>
          </a:xfrm>
          <a:prstGeom prst="rect">
            <a:avLst/>
          </a:prstGeom>
        </p:spPr>
        <p:txBody>
          <a:bodyPr spcFirstLastPara="1" wrap="square" lIns="34284" tIns="0" rIns="34284" bIns="34284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750" dirty="0">
                <a:solidFill>
                  <a:srgbClr val="5F6062"/>
                </a:solidFill>
              </a:rPr>
              <a:t>Platforms Support SONiC </a:t>
            </a:r>
            <a:endParaRPr sz="3750" dirty="0">
              <a:solidFill>
                <a:srgbClr val="5F6062"/>
              </a:solidFill>
            </a:endParaRPr>
          </a:p>
          <a:p>
            <a:pPr>
              <a:buClr>
                <a:srgbClr val="5F6062"/>
              </a:buClr>
              <a:buSzPts val="6400"/>
            </a:pPr>
            <a:br>
              <a:rPr lang="en-US" sz="2400" dirty="0">
                <a:solidFill>
                  <a:srgbClr val="5F6062"/>
                </a:solidFill>
              </a:rPr>
            </a:br>
            <a:r>
              <a:rPr lang="en-US" sz="2400" dirty="0">
                <a:solidFill>
                  <a:srgbClr val="5F6062"/>
                </a:solidFill>
              </a:rPr>
              <a:t>OCP Virtual Summit </a:t>
            </a:r>
            <a:br>
              <a:rPr lang="en-US" sz="2400" dirty="0">
                <a:solidFill>
                  <a:srgbClr val="5F6062"/>
                </a:solidFill>
              </a:rPr>
            </a:br>
            <a:br>
              <a:rPr lang="en-US" sz="2400" dirty="0">
                <a:solidFill>
                  <a:srgbClr val="5F6062"/>
                </a:solidFill>
              </a:rPr>
            </a:br>
            <a:r>
              <a:rPr lang="en-US" sz="2400" dirty="0">
                <a:solidFill>
                  <a:srgbClr val="5F6062"/>
                </a:solidFill>
              </a:rPr>
              <a:t>May12 ~ 15, 2020</a:t>
            </a:r>
            <a:br>
              <a:rPr lang="en-US" sz="2400" dirty="0">
                <a:solidFill>
                  <a:srgbClr val="5F6062"/>
                </a:solidFill>
              </a:rPr>
            </a:br>
            <a:endParaRPr sz="2400" dirty="0">
              <a:solidFill>
                <a:srgbClr val="5F6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56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5C1D38-1BCF-4633-AA2B-8E7E2F18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58" y="251268"/>
            <a:ext cx="7886700" cy="577612"/>
          </a:xfrm>
        </p:spPr>
        <p:txBody>
          <a:bodyPr/>
          <a:lstStyle/>
          <a:p>
            <a:r>
              <a:rPr lang="en-US" sz="2400" dirty="0"/>
              <a:t>Dell EMC </a:t>
            </a:r>
            <a:r>
              <a:rPr lang="en-US" sz="2400" dirty="0" err="1"/>
              <a:t>PowerSwitch</a:t>
            </a:r>
            <a:r>
              <a:rPr lang="en-US" sz="2400" dirty="0"/>
              <a:t> platforms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ADBC7BC-8342-4009-8C49-50AF6DD7E19F}"/>
              </a:ext>
            </a:extLst>
          </p:cNvPr>
          <p:cNvGraphicFramePr>
            <a:graphicFrameLocks noGrp="1"/>
          </p:cNvGraphicFramePr>
          <p:nvPr/>
        </p:nvGraphicFramePr>
        <p:xfrm>
          <a:off x="230593" y="1033247"/>
          <a:ext cx="8527434" cy="3022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343468">
                  <a:extLst>
                    <a:ext uri="{9D8B030D-6E8A-4147-A177-3AD203B41FA5}">
                      <a16:colId xmlns:a16="http://schemas.microsoft.com/office/drawing/2014/main" val="3468384013"/>
                    </a:ext>
                  </a:extLst>
                </a:gridCol>
                <a:gridCol w="2061322">
                  <a:extLst>
                    <a:ext uri="{9D8B030D-6E8A-4147-A177-3AD203B41FA5}">
                      <a16:colId xmlns:a16="http://schemas.microsoft.com/office/drawing/2014/main" val="2711338551"/>
                    </a:ext>
                  </a:extLst>
                </a:gridCol>
                <a:gridCol w="2061322">
                  <a:extLst>
                    <a:ext uri="{9D8B030D-6E8A-4147-A177-3AD203B41FA5}">
                      <a16:colId xmlns:a16="http://schemas.microsoft.com/office/drawing/2014/main" val="2889848955"/>
                    </a:ext>
                  </a:extLst>
                </a:gridCol>
                <a:gridCol w="2061322">
                  <a:extLst>
                    <a:ext uri="{9D8B030D-6E8A-4147-A177-3AD203B41FA5}">
                      <a16:colId xmlns:a16="http://schemas.microsoft.com/office/drawing/2014/main" val="80990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Vendor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Port Configuration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41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Dell EMC </a:t>
                      </a:r>
                      <a:r>
                        <a:rPr lang="en-US" sz="1100" dirty="0" err="1"/>
                        <a:t>PowerSwitch</a:t>
                      </a:r>
                      <a:r>
                        <a:rPr lang="en-US" sz="1100" dirty="0"/>
                        <a:t> Z9332F-ON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Dell Technologies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Broadcom Tomahawk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32x400G + 2x10G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36766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sz="1100" dirty="0"/>
                        <a:t>Dell EMC </a:t>
                      </a:r>
                      <a:r>
                        <a:rPr lang="en-US" sz="1100" dirty="0" err="1"/>
                        <a:t>PowerSwitch</a:t>
                      </a:r>
                      <a:r>
                        <a:rPr lang="en-US" sz="1100" dirty="0"/>
                        <a:t> Z9264F-ON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Dell Technologies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Broadcom Tomahawk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64x100G + 2x10G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87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Dell EMC </a:t>
                      </a:r>
                      <a:r>
                        <a:rPr lang="en-US" sz="1100" dirty="0" err="1"/>
                        <a:t>PowerSwitch</a:t>
                      </a:r>
                      <a:r>
                        <a:rPr lang="en-US" sz="1100" dirty="0"/>
                        <a:t> Z9100-ON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Dell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Broadcom Tomahawk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32x100G + 2x10G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679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Dell EMC </a:t>
                      </a:r>
                      <a:r>
                        <a:rPr lang="en-US" sz="1100" dirty="0" err="1"/>
                        <a:t>PowerSwitch</a:t>
                      </a:r>
                      <a:r>
                        <a:rPr lang="en-US" sz="1100" dirty="0"/>
                        <a:t> S6100-ON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Dell Technologies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Broadcom Tomahawk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64x40G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99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Dell EMC </a:t>
                      </a:r>
                      <a:r>
                        <a:rPr lang="en-US" sz="1100" dirty="0" err="1"/>
                        <a:t>PowerSwitch</a:t>
                      </a:r>
                      <a:r>
                        <a:rPr lang="en-US" sz="1100" dirty="0"/>
                        <a:t> S5232F-ON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Dell Technologies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Broadcom Trident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32x100G + 2x10G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079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Dell EMC </a:t>
                      </a:r>
                      <a:r>
                        <a:rPr lang="en-US" sz="1100" dirty="0" err="1"/>
                        <a:t>PowerSwitch</a:t>
                      </a:r>
                      <a:r>
                        <a:rPr lang="en-US" sz="1100" dirty="0"/>
                        <a:t> S5248F-ON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Dell Technologies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Broadcom Trident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48x25G + 8x100G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534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Dell EMC </a:t>
                      </a:r>
                      <a:r>
                        <a:rPr lang="en-US" sz="1100" dirty="0" err="1"/>
                        <a:t>PowerSwitch</a:t>
                      </a:r>
                      <a:r>
                        <a:rPr lang="en-US" sz="1100" dirty="0"/>
                        <a:t> S6000-ON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Dell Technologies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Broadcom Trident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32x40G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976646"/>
                  </a:ext>
                </a:extLst>
              </a:tr>
            </a:tbl>
          </a:graphicData>
        </a:graphic>
      </p:graphicFrame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D2935F-C598-4217-A63F-458671ACC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766" y="137142"/>
            <a:ext cx="1230782" cy="7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64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3155" y="3045220"/>
            <a:ext cx="2737350" cy="1157054"/>
          </a:xfrm>
          <a:prstGeom prst="rect">
            <a:avLst/>
          </a:prstGeom>
        </p:spPr>
      </p:pic>
      <p:sp>
        <p:nvSpPr>
          <p:cNvPr id="2" name="Rectangle 2"/>
          <p:cNvSpPr>
            <a:spLocks noGrp="1"/>
          </p:cNvSpPr>
          <p:nvPr>
            <p:ph type="title" idx="4294967295"/>
          </p:nvPr>
        </p:nvSpPr>
        <p:spPr>
          <a:xfrm>
            <a:off x="126575" y="505309"/>
            <a:ext cx="8524875" cy="295893"/>
          </a:xfrm>
        </p:spPr>
        <p:txBody>
          <a:bodyPr anchor="ctr">
            <a:normAutofit fontScale="90000"/>
          </a:bodyPr>
          <a:lstStyle/>
          <a:p>
            <a:r>
              <a:rPr lang="en-US" altLang="zh-CN" sz="2800" dirty="0">
                <a:latin typeface="Arial" charset="0"/>
                <a:ea typeface="宋体" pitchFamily="2" charset="-122"/>
                <a:cs typeface="Arial" charset="0"/>
              </a:rPr>
              <a:t>Celestica Switch platforms with </a:t>
            </a:r>
            <a:r>
              <a:rPr lang="en-US" altLang="zh-CN" sz="2800" dirty="0" err="1">
                <a:latin typeface="Arial" charset="0"/>
                <a:ea typeface="宋体" pitchFamily="2" charset="-122"/>
                <a:cs typeface="Arial" charset="0"/>
              </a:rPr>
              <a:t>SONiC</a:t>
            </a:r>
            <a:endParaRPr lang="en-US" sz="2800" dirty="0">
              <a:latin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01611" y="1179006"/>
            <a:ext cx="8686445" cy="548878"/>
            <a:chOff x="12700" y="3473507"/>
            <a:chExt cx="12192000" cy="731837"/>
          </a:xfrm>
        </p:grpSpPr>
        <p:sp>
          <p:nvSpPr>
            <p:cNvPr id="6" name="Freeform 5"/>
            <p:cNvSpPr/>
            <p:nvPr/>
          </p:nvSpPr>
          <p:spPr>
            <a:xfrm>
              <a:off x="12700" y="3473507"/>
              <a:ext cx="12192000" cy="731837"/>
            </a:xfrm>
            <a:custGeom>
              <a:avLst/>
              <a:gdLst>
                <a:gd name="connsiteX0" fmla="*/ 0 w 9144000"/>
                <a:gd name="connsiteY0" fmla="*/ 0 h 728497"/>
                <a:gd name="connsiteX1" fmla="*/ 9144000 w 9144000"/>
                <a:gd name="connsiteY1" fmla="*/ 0 h 728497"/>
                <a:gd name="connsiteX2" fmla="*/ 9144000 w 9144000"/>
                <a:gd name="connsiteY2" fmla="*/ 728497 h 728497"/>
                <a:gd name="connsiteX3" fmla="*/ 0 w 9144000"/>
                <a:gd name="connsiteY3" fmla="*/ 728497 h 728497"/>
                <a:gd name="connsiteX4" fmla="*/ 0 w 9144000"/>
                <a:gd name="connsiteY4" fmla="*/ 0 h 72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728497">
                  <a:moveTo>
                    <a:pt x="0" y="0"/>
                  </a:moveTo>
                  <a:lnTo>
                    <a:pt x="9144000" y="0"/>
                  </a:lnTo>
                  <a:lnTo>
                    <a:pt x="9144000" y="728497"/>
                  </a:lnTo>
                  <a:lnTo>
                    <a:pt x="0" y="7284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685783">
                <a:defRPr/>
              </a:pPr>
              <a:endParaRPr lang="en-GB" sz="394" dirty="0">
                <a:solidFill>
                  <a:srgbClr val="FFFFFF"/>
                </a:solidFill>
                <a:ea typeface="宋体"/>
              </a:endParaRPr>
            </a:p>
          </p:txBody>
        </p:sp>
        <p:sp>
          <p:nvSpPr>
            <p:cNvPr id="7" name="Pentagon 6"/>
            <p:cNvSpPr/>
            <p:nvPr/>
          </p:nvSpPr>
          <p:spPr bwMode="auto">
            <a:xfrm>
              <a:off x="92129" y="3552882"/>
              <a:ext cx="2098675" cy="573087"/>
            </a:xfrm>
            <a:prstGeom prst="homePlate">
              <a:avLst>
                <a:gd name="adj" fmla="val 16336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defTabSz="685783">
                <a:defRPr/>
              </a:pPr>
              <a:r>
                <a:rPr lang="en-US" altLang="en-US" sz="1050" b="1" dirty="0">
                  <a:solidFill>
                    <a:srgbClr val="FFFFFF"/>
                  </a:solidFill>
                  <a:ea typeface="MS PGothic" pitchFamily="34" charset="-128"/>
                  <a:cs typeface="Arial" charset="0"/>
                  <a:sym typeface="Arial" charset="0"/>
                </a:rPr>
                <a:t>40G/100G+ Leaf / Spine</a:t>
              </a:r>
              <a:endParaRPr lang="en-GB" sz="1050" dirty="0">
                <a:solidFill>
                  <a:srgbClr val="FFFFFF"/>
                </a:solidFill>
                <a:ea typeface="宋体"/>
              </a:endParaRPr>
            </a:p>
          </p:txBody>
        </p:sp>
      </p:grpSp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1799092" y="1239985"/>
            <a:ext cx="776039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783"/>
            <a:r>
              <a:rPr lang="en-US" altLang="zh-CN" sz="750" b="1" dirty="0">
                <a:solidFill>
                  <a:srgbClr val="595959"/>
                </a:solidFill>
                <a:ea typeface="宋体" panose="02010600030101010101" pitchFamily="2" charset="-122"/>
              </a:rPr>
              <a:t>SEASTONE</a:t>
            </a:r>
          </a:p>
          <a:p>
            <a:pPr defTabSz="685783"/>
            <a:r>
              <a:rPr lang="en-US" altLang="zh-CN" sz="600" dirty="0">
                <a:solidFill>
                  <a:srgbClr val="595959"/>
                </a:solidFill>
                <a:ea typeface="宋体" panose="02010600030101010101" pitchFamily="2" charset="-122"/>
              </a:rPr>
              <a:t>32x100G X86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636" y="1256872"/>
            <a:ext cx="411480" cy="411480"/>
          </a:xfrm>
          <a:prstGeom prst="ellipse">
            <a:avLst/>
          </a:prstGeom>
          <a:ln w="381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Pentagon 28"/>
          <p:cNvSpPr/>
          <p:nvPr/>
        </p:nvSpPr>
        <p:spPr bwMode="auto">
          <a:xfrm>
            <a:off x="4522387" y="1256873"/>
            <a:ext cx="1352856" cy="429815"/>
          </a:xfrm>
          <a:prstGeom prst="homePlate">
            <a:avLst>
              <a:gd name="adj" fmla="val 16336"/>
            </a:avLst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defTabSz="685783">
              <a:defRPr/>
            </a:pPr>
            <a:r>
              <a:rPr lang="en-US" altLang="en-US" sz="1050" b="1" dirty="0">
                <a:solidFill>
                  <a:srgbClr val="FFFFFF"/>
                </a:solidFill>
                <a:ea typeface="MS PGothic" pitchFamily="34" charset="-128"/>
                <a:cs typeface="Arial" charset="0"/>
                <a:sym typeface="Arial" charset="0"/>
              </a:rPr>
              <a:t>100G+ Fabric</a:t>
            </a:r>
            <a:endParaRPr lang="en-US" altLang="en-US" sz="1050" dirty="0">
              <a:solidFill>
                <a:srgbClr val="FFFFFF"/>
              </a:solidFill>
              <a:ea typeface="MS PGothic" pitchFamily="34" charset="-128"/>
              <a:cs typeface="Arial" charset="0"/>
              <a:sym typeface="Arial" charset="0"/>
            </a:endParaRPr>
          </a:p>
        </p:txBody>
      </p:sp>
      <p:sp>
        <p:nvSpPr>
          <p:cNvPr id="30" name="Rectangle 21"/>
          <p:cNvSpPr>
            <a:spLocks noChangeArrowheads="1"/>
          </p:cNvSpPr>
          <p:nvPr/>
        </p:nvSpPr>
        <p:spPr bwMode="auto">
          <a:xfrm>
            <a:off x="5826446" y="1288597"/>
            <a:ext cx="919911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783"/>
            <a:r>
              <a:rPr lang="en-US" altLang="zh-CN" sz="750" b="1" dirty="0">
                <a:solidFill>
                  <a:srgbClr val="595959"/>
                </a:solidFill>
                <a:ea typeface="宋体" panose="02010600030101010101" pitchFamily="2" charset="-122"/>
              </a:rPr>
              <a:t>MIDSTONE-200</a:t>
            </a:r>
          </a:p>
          <a:p>
            <a:pPr defTabSz="685783"/>
            <a:r>
              <a:rPr lang="hr-HR" altLang="zh-CN" sz="600" dirty="0">
                <a:solidFill>
                  <a:srgbClr val="595959"/>
                </a:solidFill>
                <a:ea typeface="宋体" panose="02010600030101010101" pitchFamily="2" charset="-122"/>
              </a:rPr>
              <a:t>64x200G 2U PAM4</a:t>
            </a:r>
            <a:br>
              <a:rPr lang="en-US" altLang="zh-CN" sz="600" dirty="0">
                <a:solidFill>
                  <a:srgbClr val="595959"/>
                </a:solidFill>
                <a:ea typeface="宋体" panose="02010600030101010101" pitchFamily="2" charset="-122"/>
              </a:rPr>
            </a:br>
            <a:r>
              <a:rPr lang="en-US" altLang="zh-CN" sz="600" dirty="0">
                <a:solidFill>
                  <a:srgbClr val="595959"/>
                </a:solidFill>
                <a:ea typeface="宋体" panose="02010600030101010101" pitchFamily="2" charset="-122"/>
              </a:rPr>
              <a:t>Under developing</a:t>
            </a:r>
            <a:endParaRPr lang="hr-HR" altLang="zh-CN" sz="600" dirty="0">
              <a:solidFill>
                <a:srgbClr val="595959"/>
              </a:solidFill>
              <a:ea typeface="宋体" panose="02010600030101010101" pitchFamily="2" charset="-122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188" y="1232897"/>
            <a:ext cx="411480" cy="411480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Rectangle 21"/>
          <p:cNvSpPr>
            <a:spLocks noChangeArrowheads="1"/>
          </p:cNvSpPr>
          <p:nvPr/>
        </p:nvSpPr>
        <p:spPr bwMode="auto">
          <a:xfrm>
            <a:off x="2957789" y="1223137"/>
            <a:ext cx="883444" cy="11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783"/>
            <a:r>
              <a:rPr lang="en-US" altLang="zh-CN" sz="750" b="1" dirty="0">
                <a:solidFill>
                  <a:srgbClr val="595959"/>
                </a:solidFill>
                <a:ea typeface="宋体" panose="02010600030101010101" pitchFamily="2" charset="-122"/>
              </a:rPr>
              <a:t>SEASTONE-2</a:t>
            </a:r>
          </a:p>
          <a:p>
            <a:pPr defTabSz="685783"/>
            <a:r>
              <a:rPr lang="en-US" altLang="zh-CN" sz="600" dirty="0">
                <a:solidFill>
                  <a:srgbClr val="595959"/>
                </a:solidFill>
                <a:ea typeface="宋体" panose="02010600030101010101" pitchFamily="2" charset="-122"/>
              </a:rPr>
              <a:t>32x100/40G</a:t>
            </a:r>
          </a:p>
          <a:p>
            <a:pPr defTabSz="685783"/>
            <a:r>
              <a:rPr lang="en-US" altLang="zh-CN" sz="1800" dirty="0">
                <a:solidFill>
                  <a:srgbClr val="595959"/>
                </a:solidFill>
                <a:ea typeface="宋体" panose="02010600030101010101" pitchFamily="2" charset="-122"/>
              </a:rPr>
              <a:t>X86 / BMC / TMG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6341" y="1241568"/>
            <a:ext cx="411480" cy="411480"/>
          </a:xfrm>
          <a:prstGeom prst="ellipse">
            <a:avLst/>
          </a:prstGeom>
          <a:ln w="381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0" name="Group 39"/>
          <p:cNvGrpSpPr/>
          <p:nvPr/>
        </p:nvGrpSpPr>
        <p:grpSpPr>
          <a:xfrm>
            <a:off x="295300" y="3313446"/>
            <a:ext cx="5545689" cy="620602"/>
            <a:chOff x="-189694" y="2725641"/>
            <a:chExt cx="12192000" cy="731837"/>
          </a:xfrm>
        </p:grpSpPr>
        <p:sp>
          <p:nvSpPr>
            <p:cNvPr id="41" name="Freeform 40"/>
            <p:cNvSpPr/>
            <p:nvPr/>
          </p:nvSpPr>
          <p:spPr>
            <a:xfrm>
              <a:off x="-189694" y="2725641"/>
              <a:ext cx="12192000" cy="731837"/>
            </a:xfrm>
            <a:custGeom>
              <a:avLst/>
              <a:gdLst>
                <a:gd name="connsiteX0" fmla="*/ 0 w 9144000"/>
                <a:gd name="connsiteY0" fmla="*/ 0 h 728497"/>
                <a:gd name="connsiteX1" fmla="*/ 9144000 w 9144000"/>
                <a:gd name="connsiteY1" fmla="*/ 0 h 728497"/>
                <a:gd name="connsiteX2" fmla="*/ 9144000 w 9144000"/>
                <a:gd name="connsiteY2" fmla="*/ 728497 h 728497"/>
                <a:gd name="connsiteX3" fmla="*/ 0 w 9144000"/>
                <a:gd name="connsiteY3" fmla="*/ 728497 h 728497"/>
                <a:gd name="connsiteX4" fmla="*/ 0 w 9144000"/>
                <a:gd name="connsiteY4" fmla="*/ 0 h 72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728497">
                  <a:moveTo>
                    <a:pt x="0" y="0"/>
                  </a:moveTo>
                  <a:lnTo>
                    <a:pt x="9144000" y="0"/>
                  </a:lnTo>
                  <a:lnTo>
                    <a:pt x="9144000" y="728497"/>
                  </a:lnTo>
                  <a:lnTo>
                    <a:pt x="0" y="7284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685783">
                <a:defRPr/>
              </a:pPr>
              <a:endParaRPr lang="en-GB" sz="394">
                <a:solidFill>
                  <a:srgbClr val="FFFFFF"/>
                </a:solidFill>
                <a:ea typeface="宋体"/>
              </a:endParaRPr>
            </a:p>
          </p:txBody>
        </p:sp>
        <p:sp>
          <p:nvSpPr>
            <p:cNvPr id="42" name="Pentagon 41"/>
            <p:cNvSpPr/>
            <p:nvPr/>
          </p:nvSpPr>
          <p:spPr bwMode="auto">
            <a:xfrm>
              <a:off x="5079" y="2835894"/>
              <a:ext cx="3177106" cy="518518"/>
            </a:xfrm>
            <a:prstGeom prst="homePlate">
              <a:avLst>
                <a:gd name="adj" fmla="val 16336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defTabSz="685783">
                <a:defRPr/>
              </a:pPr>
              <a:r>
                <a:rPr lang="en-US" altLang="en-US" sz="1050" b="1" dirty="0">
                  <a:solidFill>
                    <a:srgbClr val="FFFFFF"/>
                  </a:solidFill>
                  <a:ea typeface="MS PGothic" pitchFamily="34" charset="-128"/>
                  <a:cs typeface="Arial" charset="0"/>
                  <a:sym typeface="Arial" charset="0"/>
                </a:rPr>
                <a:t>400G Leaf / Spine</a:t>
              </a:r>
              <a:endParaRPr lang="en-GB" sz="1050" dirty="0">
                <a:solidFill>
                  <a:srgbClr val="FFFFFF"/>
                </a:solidFill>
                <a:ea typeface="宋体"/>
              </a:endParaRPr>
            </a:p>
          </p:txBody>
        </p:sp>
      </p:grpSp>
      <p:sp>
        <p:nvSpPr>
          <p:cNvPr id="43" name="Rectangle 21"/>
          <p:cNvSpPr>
            <a:spLocks noChangeArrowheads="1"/>
          </p:cNvSpPr>
          <p:nvPr/>
        </p:nvSpPr>
        <p:spPr bwMode="auto">
          <a:xfrm>
            <a:off x="1844917" y="3413587"/>
            <a:ext cx="93583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783"/>
            <a:r>
              <a:rPr lang="en-US" altLang="zh-CN" sz="750" b="1" dirty="0">
                <a:solidFill>
                  <a:srgbClr val="595959"/>
                </a:solidFill>
                <a:ea typeface="宋体" panose="02010600030101010101" pitchFamily="2" charset="-122"/>
              </a:rPr>
              <a:t>SILVERSTONE</a:t>
            </a:r>
          </a:p>
          <a:p>
            <a:pPr defTabSz="685783"/>
            <a:r>
              <a:rPr lang="en-US" altLang="zh-CN" sz="600" dirty="0">
                <a:solidFill>
                  <a:srgbClr val="595959"/>
                </a:solidFill>
                <a:ea typeface="宋体" panose="02010600030101010101" pitchFamily="2" charset="-122"/>
              </a:rPr>
              <a:t>32x400G PAM4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1349" y="3437117"/>
            <a:ext cx="414638" cy="411480"/>
          </a:xfrm>
          <a:prstGeom prst="ellipse">
            <a:avLst/>
          </a:prstGeom>
          <a:ln w="381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121" y="1863813"/>
            <a:ext cx="2828787" cy="1328624"/>
          </a:xfrm>
          <a:prstGeom prst="rect">
            <a:avLst/>
          </a:prstGeom>
        </p:spPr>
      </p:pic>
      <p:sp>
        <p:nvSpPr>
          <p:cNvPr id="57" name="Rectangle 21"/>
          <p:cNvSpPr>
            <a:spLocks noChangeArrowheads="1"/>
          </p:cNvSpPr>
          <p:nvPr/>
        </p:nvSpPr>
        <p:spPr bwMode="auto">
          <a:xfrm>
            <a:off x="7137554" y="1256872"/>
            <a:ext cx="1052374" cy="11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783"/>
            <a:r>
              <a:rPr lang="en-US" altLang="zh-CN" sz="750" b="1" dirty="0">
                <a:solidFill>
                  <a:srgbClr val="595959"/>
                </a:solidFill>
                <a:ea typeface="宋体" panose="02010600030101010101" pitchFamily="2" charset="-122"/>
              </a:rPr>
              <a:t>SILVERSTONE -DP</a:t>
            </a:r>
          </a:p>
          <a:p>
            <a:pPr defTabSz="685783"/>
            <a:r>
              <a:rPr lang="en-US" altLang="zh-CN" sz="600" dirty="0">
                <a:solidFill>
                  <a:srgbClr val="595959"/>
                </a:solidFill>
                <a:ea typeface="宋体" panose="02010600030101010101" pitchFamily="2" charset="-122"/>
              </a:rPr>
              <a:t>24xQ28+ 6xQDD</a:t>
            </a:r>
          </a:p>
          <a:p>
            <a:pPr defTabSz="685783"/>
            <a:r>
              <a:rPr lang="en-US" altLang="zh-CN" sz="1800" dirty="0">
                <a:solidFill>
                  <a:srgbClr val="595959"/>
                </a:solidFill>
                <a:ea typeface="宋体" panose="02010600030101010101" pitchFamily="2" charset="-122"/>
              </a:rPr>
              <a:t>X86 / BMC / TMG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6814" y="1247704"/>
            <a:ext cx="414637" cy="411480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848" y="128079"/>
            <a:ext cx="2123036" cy="894584"/>
          </a:xfrm>
          <a:prstGeom prst="rect">
            <a:avLst/>
          </a:prstGeom>
        </p:spPr>
      </p:pic>
      <p:sp>
        <p:nvSpPr>
          <p:cNvPr id="61" name="Freeform 60"/>
          <p:cNvSpPr/>
          <p:nvPr/>
        </p:nvSpPr>
        <p:spPr>
          <a:xfrm>
            <a:off x="4430657" y="2196203"/>
            <a:ext cx="4557399" cy="649073"/>
          </a:xfrm>
          <a:custGeom>
            <a:avLst/>
            <a:gdLst>
              <a:gd name="connsiteX0" fmla="*/ 0 w 9144000"/>
              <a:gd name="connsiteY0" fmla="*/ 0 h 728497"/>
              <a:gd name="connsiteX1" fmla="*/ 9144000 w 9144000"/>
              <a:gd name="connsiteY1" fmla="*/ 0 h 728497"/>
              <a:gd name="connsiteX2" fmla="*/ 9144000 w 9144000"/>
              <a:gd name="connsiteY2" fmla="*/ 728497 h 728497"/>
              <a:gd name="connsiteX3" fmla="*/ 0 w 9144000"/>
              <a:gd name="connsiteY3" fmla="*/ 728497 h 728497"/>
              <a:gd name="connsiteX4" fmla="*/ 0 w 9144000"/>
              <a:gd name="connsiteY4" fmla="*/ 0 h 72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728497">
                <a:moveTo>
                  <a:pt x="0" y="0"/>
                </a:moveTo>
                <a:lnTo>
                  <a:pt x="9144000" y="0"/>
                </a:lnTo>
                <a:lnTo>
                  <a:pt x="9144000" y="728497"/>
                </a:lnTo>
                <a:lnTo>
                  <a:pt x="0" y="7284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685783">
              <a:defRPr/>
            </a:pPr>
            <a:endParaRPr lang="en-GB" sz="394">
              <a:solidFill>
                <a:srgbClr val="FFFFFF"/>
              </a:solidFill>
              <a:ea typeface="宋体"/>
            </a:endParaRPr>
          </a:p>
        </p:txBody>
      </p:sp>
      <p:sp>
        <p:nvSpPr>
          <p:cNvPr id="64" name="Rectangle 21"/>
          <p:cNvSpPr>
            <a:spLocks noChangeArrowheads="1"/>
          </p:cNvSpPr>
          <p:nvPr/>
        </p:nvSpPr>
        <p:spPr bwMode="auto">
          <a:xfrm>
            <a:off x="3147662" y="3399888"/>
            <a:ext cx="974976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783"/>
            <a:r>
              <a:rPr lang="en-US" altLang="zh-CN" sz="750" b="1" dirty="0">
                <a:solidFill>
                  <a:srgbClr val="595959"/>
                </a:solidFill>
                <a:ea typeface="宋体" panose="02010600030101010101" pitchFamily="2" charset="-122"/>
              </a:rPr>
              <a:t>SILVERSTONE-2</a:t>
            </a:r>
          </a:p>
          <a:p>
            <a:pPr defTabSz="685783"/>
            <a:r>
              <a:rPr lang="en-US" altLang="zh-CN" sz="600" dirty="0">
                <a:solidFill>
                  <a:srgbClr val="595959"/>
                </a:solidFill>
                <a:ea typeface="宋体" panose="02010600030101010101" pitchFamily="2" charset="-122"/>
              </a:rPr>
              <a:t>32x400G PAM4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3338" y="3406941"/>
            <a:ext cx="414638" cy="411480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Pentagon 65"/>
          <p:cNvSpPr/>
          <p:nvPr/>
        </p:nvSpPr>
        <p:spPr bwMode="auto">
          <a:xfrm>
            <a:off x="4524064" y="2293468"/>
            <a:ext cx="1330736" cy="429816"/>
          </a:xfrm>
          <a:prstGeom prst="homePlate">
            <a:avLst>
              <a:gd name="adj" fmla="val 16336"/>
            </a:avLst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defTabSz="685783">
              <a:defRPr/>
            </a:pPr>
            <a:r>
              <a:rPr lang="en-US" altLang="en-US" sz="1050" b="1" dirty="0">
                <a:solidFill>
                  <a:srgbClr val="FFFFFF"/>
                </a:solidFill>
                <a:ea typeface="MS PGothic" pitchFamily="34" charset="-128"/>
                <a:cs typeface="Arial" charset="0"/>
                <a:sym typeface="Arial" charset="0"/>
              </a:rPr>
              <a:t>1G </a:t>
            </a:r>
            <a:r>
              <a:rPr lang="en-US" altLang="en-US" sz="1050" b="1" dirty="0" err="1">
                <a:solidFill>
                  <a:srgbClr val="FFFFFF"/>
                </a:solidFill>
                <a:ea typeface="MS PGothic" pitchFamily="34" charset="-128"/>
                <a:cs typeface="Arial" charset="0"/>
                <a:sym typeface="Arial" charset="0"/>
              </a:rPr>
              <a:t>ToR</a:t>
            </a:r>
            <a:r>
              <a:rPr lang="en-US" altLang="en-US" sz="1050" b="1" dirty="0">
                <a:solidFill>
                  <a:srgbClr val="FFFFFF"/>
                </a:solidFill>
                <a:ea typeface="MS PGothic" pitchFamily="34" charset="-128"/>
                <a:cs typeface="Arial" charset="0"/>
                <a:sym typeface="Arial" charset="0"/>
              </a:rPr>
              <a:t> / Management</a:t>
            </a:r>
            <a:endParaRPr lang="en-US" altLang="en-US" sz="900" dirty="0">
              <a:solidFill>
                <a:srgbClr val="FFFFFF"/>
              </a:solidFill>
              <a:ea typeface="MS PGothic" pitchFamily="34" charset="-128"/>
              <a:cs typeface="Arial" charset="0"/>
              <a:sym typeface="Arial" charset="0"/>
            </a:endParaRPr>
          </a:p>
        </p:txBody>
      </p:sp>
      <p:sp>
        <p:nvSpPr>
          <p:cNvPr id="67" name="Rectangle 283"/>
          <p:cNvSpPr>
            <a:spLocks noChangeArrowheads="1"/>
          </p:cNvSpPr>
          <p:nvPr/>
        </p:nvSpPr>
        <p:spPr bwMode="auto">
          <a:xfrm>
            <a:off x="5840988" y="2307395"/>
            <a:ext cx="838200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783"/>
            <a:r>
              <a:rPr lang="en-US" altLang="zh-CN" sz="750" b="1" dirty="0">
                <a:solidFill>
                  <a:srgbClr val="595959"/>
                </a:solidFill>
                <a:ea typeface="宋体" panose="02010600030101010101" pitchFamily="2" charset="-122"/>
              </a:rPr>
              <a:t>HALIBURTON</a:t>
            </a:r>
          </a:p>
          <a:p>
            <a:pPr defTabSz="685783"/>
            <a:r>
              <a:rPr lang="en-US" altLang="zh-CN" sz="600" dirty="0">
                <a:solidFill>
                  <a:srgbClr val="595959"/>
                </a:solidFill>
                <a:ea typeface="宋体" panose="02010600030101010101" pitchFamily="2" charset="-122"/>
              </a:rPr>
              <a:t>48x1G + 4x10G X86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7878" y="2288330"/>
            <a:ext cx="412790" cy="411480"/>
          </a:xfrm>
          <a:prstGeom prst="ellipse">
            <a:avLst/>
          </a:prstGeom>
          <a:ln w="381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9" name="Rectangle 68"/>
          <p:cNvSpPr/>
          <p:nvPr/>
        </p:nvSpPr>
        <p:spPr>
          <a:xfrm>
            <a:off x="1366301" y="4135750"/>
            <a:ext cx="2845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Rapidly Growing Ecosystem</a:t>
            </a:r>
          </a:p>
        </p:txBody>
      </p:sp>
    </p:spTree>
    <p:extLst>
      <p:ext uri="{BB962C8B-B14F-4D97-AF65-F5344CB8AC3E}">
        <p14:creationId xmlns:p14="http://schemas.microsoft.com/office/powerpoint/2010/main" val="540760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D0DA-581C-4D5E-96AA-8EAE7BCA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31" y="20992"/>
            <a:ext cx="3669030" cy="994172"/>
          </a:xfrm>
        </p:spPr>
        <p:txBody>
          <a:bodyPr/>
          <a:lstStyle/>
          <a:p>
            <a:r>
              <a:rPr lang="en-US" sz="3000" dirty="0"/>
              <a:t>Arista Networks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DBA083-DD82-4280-9181-369D021BC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7785" y="1138932"/>
            <a:ext cx="2412440" cy="1133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3DB1AE-078E-3D40-9B2C-76D739C9C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032" y="485253"/>
            <a:ext cx="2400156" cy="3840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DEC55E-447D-3840-A5A8-F9C49AFB1015}"/>
              </a:ext>
            </a:extLst>
          </p:cNvPr>
          <p:cNvGrpSpPr/>
          <p:nvPr/>
        </p:nvGrpSpPr>
        <p:grpSpPr>
          <a:xfrm>
            <a:off x="-189469" y="1302402"/>
            <a:ext cx="4606290" cy="2050659"/>
            <a:chOff x="1022254" y="1978456"/>
            <a:chExt cx="10331546" cy="413259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72B4C94-1096-244C-90F2-3EBF87D1A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9937" y="1978456"/>
              <a:ext cx="6754144" cy="6743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6FC339B-3B49-AF43-BBBB-649ABEEB8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60218" y="2944987"/>
              <a:ext cx="6773863" cy="718063"/>
            </a:xfrm>
            <a:prstGeom prst="rect">
              <a:avLst/>
            </a:prstGeom>
          </p:spPr>
        </p:pic>
        <p:pic>
          <p:nvPicPr>
            <p:cNvPr id="13" name="Picture 12" descr="7060CX-32S_front.png">
              <a:extLst>
                <a:ext uri="{FF2B5EF4-FFF2-40B4-BE49-F238E27FC236}">
                  <a16:creationId xmlns:a16="http://schemas.microsoft.com/office/drawing/2014/main" id="{DFD88F2C-E69D-EB4C-ACC9-3A4920728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3444" y="5086741"/>
              <a:ext cx="6870356" cy="77311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CB1144-EFD0-B346-83D6-97FF4E930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9937" y="3989544"/>
              <a:ext cx="6773863" cy="71806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A89763-EA5F-6540-B80E-C72A72CB4B99}"/>
                </a:ext>
              </a:extLst>
            </p:cNvPr>
            <p:cNvSpPr txBox="1"/>
            <p:nvPr/>
          </p:nvSpPr>
          <p:spPr>
            <a:xfrm>
              <a:off x="1022254" y="5157420"/>
              <a:ext cx="3323729" cy="953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 dirty="0"/>
                <a:t>7060CX-32S-ES, BRCM Tomahawk</a:t>
              </a:r>
            </a:p>
            <a:p>
              <a:pPr algn="r"/>
              <a:r>
                <a:rPr lang="en-US" sz="825" dirty="0"/>
                <a:t>32x100G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985B62-4EED-1B42-8CEB-83A7B62EFCB6}"/>
                </a:ext>
              </a:extLst>
            </p:cNvPr>
            <p:cNvSpPr txBox="1"/>
            <p:nvPr/>
          </p:nvSpPr>
          <p:spPr>
            <a:xfrm>
              <a:off x="1283126" y="3997141"/>
              <a:ext cx="3086614" cy="1209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 dirty="0"/>
                <a:t>7050QX2-32S, BRCM Trident2+</a:t>
              </a:r>
            </a:p>
            <a:p>
              <a:pPr algn="r"/>
              <a:r>
                <a:rPr lang="en-US" sz="825" dirty="0"/>
                <a:t>32x40G</a:t>
              </a:r>
            </a:p>
            <a:p>
              <a:pPr algn="r"/>
              <a:endParaRPr lang="en-US" sz="825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A4E951-3762-6D42-9403-613DE49CA9E1}"/>
                </a:ext>
              </a:extLst>
            </p:cNvPr>
            <p:cNvSpPr txBox="1"/>
            <p:nvPr/>
          </p:nvSpPr>
          <p:spPr>
            <a:xfrm>
              <a:off x="1476959" y="2917944"/>
              <a:ext cx="2845074" cy="1209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 dirty="0"/>
                <a:t>7050QX-32S, BRCM Trident2</a:t>
              </a:r>
            </a:p>
            <a:p>
              <a:pPr algn="r"/>
              <a:r>
                <a:rPr lang="en-US" sz="825" dirty="0"/>
                <a:t>32x40G</a:t>
              </a:r>
            </a:p>
            <a:p>
              <a:pPr algn="r"/>
              <a:endParaRPr lang="en-US" sz="825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74F1A8-7D41-3C43-B390-78BF53653761}"/>
                </a:ext>
              </a:extLst>
            </p:cNvPr>
            <p:cNvSpPr/>
            <p:nvPr/>
          </p:nvSpPr>
          <p:spPr>
            <a:xfrm>
              <a:off x="1582888" y="1978456"/>
              <a:ext cx="2739340" cy="953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825" dirty="0"/>
                <a:t>7050QX-32, BRCM Trident2</a:t>
              </a:r>
            </a:p>
            <a:p>
              <a:pPr algn="r"/>
              <a:r>
                <a:rPr lang="en-US" sz="825" dirty="0"/>
                <a:t>32x40G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9351B44-57D0-F144-8509-69C80A1C200C}"/>
              </a:ext>
            </a:extLst>
          </p:cNvPr>
          <p:cNvSpPr/>
          <p:nvPr/>
        </p:nvSpPr>
        <p:spPr>
          <a:xfrm>
            <a:off x="288708" y="900371"/>
            <a:ext cx="12089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SONiC</a:t>
            </a:r>
            <a:r>
              <a:rPr lang="en-US" sz="800" dirty="0"/>
              <a:t> Capable SKUs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6A92AC-2C88-8945-8C2E-42915D4F08D5}"/>
              </a:ext>
            </a:extLst>
          </p:cNvPr>
          <p:cNvSpPr/>
          <p:nvPr/>
        </p:nvSpPr>
        <p:spPr>
          <a:xfrm>
            <a:off x="99649" y="3472407"/>
            <a:ext cx="1181735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25" dirty="0"/>
              <a:t>7260CX3-64, BRCM </a:t>
            </a:r>
          </a:p>
          <a:p>
            <a:pPr algn="r"/>
            <a:r>
              <a:rPr lang="en-US" sz="825" dirty="0"/>
              <a:t>Tomahawk2</a:t>
            </a:r>
          </a:p>
          <a:p>
            <a:pPr algn="r"/>
            <a:r>
              <a:rPr lang="en-US" sz="825" dirty="0"/>
              <a:t>64x100G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98029A-87B7-A443-A997-81A099B2F97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643" y="3472408"/>
            <a:ext cx="3001388" cy="6440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95CFC8-5A84-F049-8526-C2E23AC2849E}"/>
              </a:ext>
            </a:extLst>
          </p:cNvPr>
          <p:cNvSpPr txBox="1"/>
          <p:nvPr/>
        </p:nvSpPr>
        <p:spPr>
          <a:xfrm>
            <a:off x="4572000" y="2296359"/>
            <a:ext cx="131550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25" dirty="0"/>
              <a:t>7050CX3-32S, BRCM Trident3</a:t>
            </a:r>
          </a:p>
          <a:p>
            <a:pPr algn="r"/>
            <a:r>
              <a:rPr lang="en-US" sz="825" dirty="0"/>
              <a:t>32x100G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2C9028-C63C-274C-9372-6882227F82DE}"/>
              </a:ext>
            </a:extLst>
          </p:cNvPr>
          <p:cNvSpPr txBox="1"/>
          <p:nvPr/>
        </p:nvSpPr>
        <p:spPr>
          <a:xfrm>
            <a:off x="4572000" y="2806624"/>
            <a:ext cx="131550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25" dirty="0"/>
              <a:t>7280CR3-32P4, BRCM Jericho2</a:t>
            </a:r>
          </a:p>
          <a:p>
            <a:pPr algn="r"/>
            <a:r>
              <a:rPr lang="en-US" sz="825" dirty="0"/>
              <a:t>32x100G + 4x400G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B42DABC-20A0-1747-8DC1-6CB5D4CB5C9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364" y="2868479"/>
            <a:ext cx="3018855" cy="2984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FD340C9-279D-4942-A3BB-E64C26FB869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7627" y="2327731"/>
            <a:ext cx="2997592" cy="2944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6BCC42B-877B-3E49-B30F-EF4AB4254D0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7785" y="3468449"/>
            <a:ext cx="3001388" cy="6440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8C7A9F7-8AA7-4E42-B8F5-A7418E4FAA2A}"/>
              </a:ext>
            </a:extLst>
          </p:cNvPr>
          <p:cNvSpPr/>
          <p:nvPr/>
        </p:nvSpPr>
        <p:spPr>
          <a:xfrm>
            <a:off x="5110501" y="3468448"/>
            <a:ext cx="720069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25" dirty="0"/>
              <a:t>7170-64C</a:t>
            </a:r>
          </a:p>
          <a:p>
            <a:pPr algn="r"/>
            <a:r>
              <a:rPr lang="en-US" sz="825" dirty="0"/>
              <a:t>BFN Tofino</a:t>
            </a:r>
          </a:p>
          <a:p>
            <a:pPr algn="r"/>
            <a:r>
              <a:rPr lang="en-US" sz="825" dirty="0"/>
              <a:t>64x100G</a:t>
            </a:r>
          </a:p>
        </p:txBody>
      </p:sp>
    </p:spTree>
    <p:extLst>
      <p:ext uri="{BB962C8B-B14F-4D97-AF65-F5344CB8AC3E}">
        <p14:creationId xmlns:p14="http://schemas.microsoft.com/office/powerpoint/2010/main" val="73134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D2AEF0-3369-B045-BCA7-51C7CCDEB8E7}"/>
              </a:ext>
            </a:extLst>
          </p:cNvPr>
          <p:cNvGraphicFramePr>
            <a:graphicFrameLocks noGrp="1"/>
          </p:cNvGraphicFramePr>
          <p:nvPr/>
        </p:nvGraphicFramePr>
        <p:xfrm>
          <a:off x="329562" y="865452"/>
          <a:ext cx="4453577" cy="301752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252784">
                  <a:extLst>
                    <a:ext uri="{9D8B030D-6E8A-4147-A177-3AD203B41FA5}">
                      <a16:colId xmlns:a16="http://schemas.microsoft.com/office/drawing/2014/main" val="3934422321"/>
                    </a:ext>
                  </a:extLst>
                </a:gridCol>
                <a:gridCol w="3200793">
                  <a:extLst>
                    <a:ext uri="{9D8B030D-6E8A-4147-A177-3AD203B41FA5}">
                      <a16:colId xmlns:a16="http://schemas.microsoft.com/office/drawing/2014/main" val="2749400142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Model Number</a:t>
                      </a:r>
                      <a:endParaRPr lang="en-IL" sz="1000" b="0" i="0" u="none" strike="noStrike" cap="none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System Description</a:t>
                      </a:r>
                      <a:endParaRPr lang="en-IL" sz="1000" b="0" i="0" u="none" strike="noStrike" cap="none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32278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MSN2010-CB2FO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Spectrum based 25GbE/100GbE 1U Open Ethernet switch, 18 SFP28 ports and 4 QSFP28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8838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MSN2010-CB2RO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Spectrum based 25GbE/100GbE 1U Open Ethernet switch, 18 SFP28 ports and 4 QSFP28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204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MSN2100-CB2FO</a:t>
                      </a:r>
                      <a:endParaRPr lang="en-IL" sz="1000" b="0" i="0" u="none" strike="noStrike" cap="none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Spectrum based 100GbE 1U Open Ethernet switch, 16 QSFP28 ports, 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22338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MSN2100-CB2RO</a:t>
                      </a:r>
                      <a:endParaRPr lang="en-IL" sz="1000" b="0" i="0" u="none" strike="noStrike" cap="none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Spectrum based 100GbE 1U Open Ethernet switch, 16 QSFP28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60524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MSN2410-CB2FO</a:t>
                      </a:r>
                      <a:endParaRPr lang="en-IL" sz="1000" b="0" i="0" u="none" strike="noStrike" cap="none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Spectrum based 25GbE/100GbE 1U Open Ethernet switch , 48 SFP28 ports and 8 QSFP28 ports, 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0844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MSN2700-CS2FO</a:t>
                      </a:r>
                      <a:endParaRPr lang="en-IL" sz="1000" b="0" i="0" u="none" strike="noStrike" cap="none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Spectrum based 100GbE 1U Open Ethernet switch, 32 QSFP28 ports, 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2724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MSN2700-CS2RO</a:t>
                      </a:r>
                      <a:endParaRPr lang="en-IL" sz="1000" b="0" i="0" u="none" strike="noStrike" cap="none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Spectrum based 100GbE 1U Open Ethernet switch , 32 QSFP28 ports, 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49782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811CB9D-1E24-C34F-9C71-06B631C7903D}"/>
              </a:ext>
            </a:extLst>
          </p:cNvPr>
          <p:cNvSpPr/>
          <p:nvPr/>
        </p:nvSpPr>
        <p:spPr>
          <a:xfrm>
            <a:off x="282101" y="265578"/>
            <a:ext cx="7966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F6062"/>
                </a:solidFill>
              </a:rPr>
              <a:t>Nvidia/Mellanox Spectrum </a:t>
            </a:r>
            <a:r>
              <a:rPr lang="en-US" sz="1800" dirty="0" err="1">
                <a:solidFill>
                  <a:srgbClr val="5F6062"/>
                </a:solidFill>
              </a:rPr>
              <a:t>SONiC</a:t>
            </a:r>
            <a:r>
              <a:rPr lang="en-US" sz="1800" dirty="0">
                <a:solidFill>
                  <a:srgbClr val="5F6062"/>
                </a:solidFill>
              </a:rPr>
              <a:t> Supporting Platforms</a:t>
            </a:r>
            <a:endParaRPr lang="en-IL" sz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3C744D-6B5B-0D40-B78B-8E7A74E8DA30}"/>
              </a:ext>
            </a:extLst>
          </p:cNvPr>
          <p:cNvGrpSpPr/>
          <p:nvPr/>
        </p:nvGrpSpPr>
        <p:grpSpPr>
          <a:xfrm>
            <a:off x="5415399" y="1220549"/>
            <a:ext cx="3261442" cy="3063585"/>
            <a:chOff x="374387" y="1650248"/>
            <a:chExt cx="4980158" cy="48743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5B2555A-BD3F-AF45-9E17-808092782E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445" y="5418848"/>
              <a:ext cx="2934292" cy="1039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236A04C-84D2-0147-B043-34CE196E4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6881" y="4188495"/>
              <a:ext cx="2934292" cy="1072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B3BE85-88F3-2B49-A84D-8C689073D6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015" y="2874812"/>
              <a:ext cx="4912530" cy="1222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09BDC1-1126-6045-A30B-7A7D85724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87" y="1650248"/>
              <a:ext cx="4749524" cy="1105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29C6FE-05F4-8946-B7AE-9300D4552165}"/>
                </a:ext>
              </a:extLst>
            </p:cNvPr>
            <p:cNvSpPr txBox="1"/>
            <p:nvPr/>
          </p:nvSpPr>
          <p:spPr>
            <a:xfrm>
              <a:off x="2044197" y="2777273"/>
              <a:ext cx="1409907" cy="2448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5F6062"/>
                  </a:solidFill>
                  <a:latin typeface="Source Sans Pro"/>
                  <a:ea typeface="Source Sans Pro"/>
                </a:rPr>
                <a:t>SN2700: 32x100G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AD1D0F-3E0F-E24B-85A9-FAA4591BCCA8}"/>
                </a:ext>
              </a:extLst>
            </p:cNvPr>
            <p:cNvSpPr txBox="1"/>
            <p:nvPr/>
          </p:nvSpPr>
          <p:spPr>
            <a:xfrm>
              <a:off x="1854312" y="3945530"/>
              <a:ext cx="2087935" cy="2448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5F6062"/>
                  </a:solidFill>
                  <a:latin typeface="Source Sans Pro"/>
                  <a:ea typeface="Source Sans Pro"/>
                </a:rPr>
                <a:t>SN2410: 48x25G + 8x100G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FDB5BB-8302-9B4E-B88A-FB5FDA8E637B}"/>
                </a:ext>
              </a:extLst>
            </p:cNvPr>
            <p:cNvSpPr txBox="1"/>
            <p:nvPr/>
          </p:nvSpPr>
          <p:spPr>
            <a:xfrm>
              <a:off x="2044201" y="5048241"/>
              <a:ext cx="1409907" cy="2448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5F6062"/>
                  </a:solidFill>
                  <a:latin typeface="Source Sans Pro"/>
                  <a:ea typeface="Source Sans Pro"/>
                </a:rPr>
                <a:t>SN2100: 16x100G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F2A47A-A5BA-9944-910E-6F8F04B8EA9E}"/>
                </a:ext>
              </a:extLst>
            </p:cNvPr>
            <p:cNvSpPr txBox="1"/>
            <p:nvPr/>
          </p:nvSpPr>
          <p:spPr>
            <a:xfrm>
              <a:off x="1665231" y="6279727"/>
              <a:ext cx="2087935" cy="2448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5F6062"/>
                  </a:solidFill>
                  <a:latin typeface="Source Sans Pro"/>
                  <a:ea typeface="Source Sans Pro"/>
                </a:rPr>
                <a:t>SN2010: 18x25G + 4x100G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5ECDA96-5ACF-D142-8535-F1A5C6C2E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436" y="705804"/>
            <a:ext cx="545030" cy="662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B958EF-4235-4B1D-BE86-AB1401F98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4582" y="109109"/>
            <a:ext cx="2560542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76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D2AEF0-3369-B045-BCA7-51C7CCDEB8E7}"/>
              </a:ext>
            </a:extLst>
          </p:cNvPr>
          <p:cNvGraphicFramePr>
            <a:graphicFrameLocks noGrp="1"/>
          </p:cNvGraphicFramePr>
          <p:nvPr/>
        </p:nvGraphicFramePr>
        <p:xfrm>
          <a:off x="337457" y="742950"/>
          <a:ext cx="4390437" cy="356616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856884">
                  <a:extLst>
                    <a:ext uri="{9D8B030D-6E8A-4147-A177-3AD203B41FA5}">
                      <a16:colId xmlns:a16="http://schemas.microsoft.com/office/drawing/2014/main" val="3934422321"/>
                    </a:ext>
                  </a:extLst>
                </a:gridCol>
                <a:gridCol w="3533553">
                  <a:extLst>
                    <a:ext uri="{9D8B030D-6E8A-4147-A177-3AD203B41FA5}">
                      <a16:colId xmlns:a16="http://schemas.microsoft.com/office/drawing/2014/main" val="2749400142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0" u="none" strike="noStrike" cap="none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Model Number`</a:t>
                      </a:r>
                      <a:endParaRPr lang="en-IL" sz="1000" b="1" i="0" u="none" strike="noStrike" cap="none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0" u="none" strike="noStrike" cap="none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System Description</a:t>
                      </a:r>
                      <a:endParaRPr lang="en-IL" sz="1000" b="1" i="0" u="none" strike="noStrike" cap="none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32278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MSN3700-CS2FO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Spectrum-2 based 100GbE 1U Open Ethernet Switch , 32 QSFP28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21495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MSN3700-CS2RO</a:t>
                      </a:r>
                      <a:endParaRPr lang="en-IL" sz="1000" b="0" i="0" u="none" strike="noStrike" cap="none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Spectrum-2 based 100GbE 1U Open Ethernet Switch , 32 QSFP28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2902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MSN3700-VS2FO</a:t>
                      </a:r>
                      <a:endParaRPr lang="en-IL" sz="1000" b="0" i="0" u="none" strike="noStrike" cap="none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Spectrum-2 based 200GbE 1U Open Ethernet Switch , 32 QSFP56 ports 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82205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MSN3700-VS2RO</a:t>
                      </a:r>
                      <a:endParaRPr lang="en-IL" sz="1000" b="0" i="0" u="none" strike="noStrike" cap="none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Spectrum-2 based 200GbE 2U Open Ethernet switch , 32 QSFP56 ports, 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57710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MSN3420-CB2FO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Mellanox Spectrum-2 based 25GbE/100GbE 1U Open Ethernet switch, 48 SFP28 ports and 12 QSFP28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27803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MSN3420-CB2RO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Mellanox Spectrum-2 based 25GbE/100GbE 1U Open Ethernet switch , 48 SFP28 ports and 12 QSFP28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82839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MSN3800-CS2FOS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Spectrum-2 based 100GbE 1U Open Ethernet Switch -SONIC, 64 QSFP28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24481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MSN3800-CS2ROS</a:t>
                      </a:r>
                      <a:endParaRPr lang="en-IL" sz="1000" b="0" i="0" u="none" strike="noStrike" cap="none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Spectrum-2 based 100GbE 2U Open Ethernet switch -SONIC, 64 QSFP28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77061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811CB9D-1E24-C34F-9C71-06B631C7903D}"/>
              </a:ext>
            </a:extLst>
          </p:cNvPr>
          <p:cNvSpPr/>
          <p:nvPr/>
        </p:nvSpPr>
        <p:spPr>
          <a:xfrm>
            <a:off x="282101" y="265578"/>
            <a:ext cx="7966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F6062"/>
                </a:solidFill>
              </a:rPr>
              <a:t>Nvidia/Mellanox Spectrum-2 </a:t>
            </a:r>
            <a:r>
              <a:rPr lang="en-US" sz="1800" dirty="0" err="1">
                <a:solidFill>
                  <a:srgbClr val="5F6062"/>
                </a:solidFill>
              </a:rPr>
              <a:t>SONiC</a:t>
            </a:r>
            <a:r>
              <a:rPr lang="en-US" sz="1800" dirty="0">
                <a:solidFill>
                  <a:srgbClr val="5F6062"/>
                </a:solidFill>
              </a:rPr>
              <a:t> Supporting Platforms</a:t>
            </a:r>
            <a:endParaRPr lang="en-IL" sz="1200" dirty="0"/>
          </a:p>
        </p:txBody>
      </p:sp>
      <p:pic>
        <p:nvPicPr>
          <p:cNvPr id="10" name="Picture 9" descr="https://westeurope1-mediap.svc.ms/transform/thumbnail?provider=spo&amp;inputFormat=png&amp;cs=fFNQTw&amp;docid=https%3A%2F%2Fmellanox365.sharepoint.com%3A443%2F_api%2Fv2.0%2Fdrives%2Fb!raNS6D29DkK0NHajiWe8M7tLamr5wppDvmpDd5mDqurPu1O56CD7RYB9S5SM--r7%2Fitems%2F01KUI7LVPCXHVNMDKTIZGZ3ANC6T3IPMAF%3Fversion%3DPublished&amp;access_token=eyJ0eXAiOiJKV1QiLCJhbGciOiJub25lIn0.eyJhdWQiOiIwMDAwMDAwMy0wMDAwLTBmZjEtY2UwMC0wMDAwMDAwMDAwMDAvbWVsbGFub3gzNjUuc2hhcmVwb2ludC5jb21AYTY1Mjk3MWMtN2QyZS00ZDliLWE2YTQtZDE0OTI1NmY0NjFiIiwiaXNzIjoiMDAwMDAwMDMtMDAwMC0wZmYxLWNlMDAtMDAwMDAwMDAwMDAwIiwibmJmIjoiMTU2ODc3NTU2NSIsImV4cCI6IjE1Njg3OTcxNjUiLCJlbmRwb2ludHVybCI6ImJIa2o3V04xc3dVNVVJbGJISTR0RGhDTXcwdW96SkdMbFVrRko3UzNmeDg9IiwiZW5kcG9pbnR1cmxMZW5ndGgiOiIxMTgiLCJpc2xvb3BiYWNrIjoiVHJ1ZSIsImNpZCI6Ill6UTBOekExT1dZdFlqQTRNeTA1TURBd0xXWXdZV1l0WVRNMU5XSTRNakV5Tm1FMyIsInZlciI6Imhhc2hlZHByb29mdG9rZW4iLCJzaXRlaWQiOiJaVGcxTW1FellXUXRZbVF6WkMwME1qQmxMV0kwTXpRdE56WmhNemc1TmpkaVl6TXoiLCJzaWduaW5fc3RhdGUiOiJbXCJrbXNpXCIsXCJkdmNfZG1qZFwiXSIsIm5hbWVpZCI6IjAjLmZ8bWVtYmVyc2hpcHxrYXJ0aGlrQG1lbGxhbm94LmNvbSIsIm5paSI6Im1pY3Jvc29mdC5zaGFyZXBvaW50IiwiaXN1c2VyIjoidHJ1ZSIsImNhY2hla2V5IjoiMGguZnxtZW1iZXJzaGlwfDEwMDMwMDAwYTNjOWQzN2NAbGl2ZS5jb20iLCJ0dCI6IjAiLCJ1c2VQZXJzaXN0ZW50Q29va2llIjoiMyJ9.L0Z5cnpxRlpzeWhiRTBGZHJIOVNLM1VpWkFISTJPWFlEeU9PU0EwRjgvOD0&amp;encodeFailures=1&amp;srcWidth=&amp;srcHeight=&amp;width=1919&amp;height=623&amp;action=Access">
            <a:extLst>
              <a:ext uri="{FF2B5EF4-FFF2-40B4-BE49-F238E27FC236}">
                <a16:creationId xmlns:a16="http://schemas.microsoft.com/office/drawing/2014/main" id="{B8448A29-2D2D-6348-92A3-54C014147D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0"/>
          <a:stretch/>
        </p:blipFill>
        <p:spPr bwMode="auto">
          <a:xfrm>
            <a:off x="5242456" y="3665116"/>
            <a:ext cx="3435612" cy="92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511C5A-468A-A04F-886A-03F02DF11B2B}"/>
              </a:ext>
            </a:extLst>
          </p:cNvPr>
          <p:cNvSpPr txBox="1"/>
          <p:nvPr/>
        </p:nvSpPr>
        <p:spPr>
          <a:xfrm>
            <a:off x="6136505" y="4418685"/>
            <a:ext cx="1431482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dirty="0">
                <a:solidFill>
                  <a:srgbClr val="5F6062"/>
                </a:solidFill>
                <a:latin typeface="Source Sans Pro"/>
                <a:ea typeface="Source Sans Pro"/>
              </a:rPr>
              <a:t>SN3420: 48x25G + 12x100G</a:t>
            </a:r>
          </a:p>
        </p:txBody>
      </p:sp>
      <p:pic>
        <p:nvPicPr>
          <p:cNvPr id="15" name="Picture 14" descr="https://westeurope1-mediap.svc.ms/transform/thumbnail?provider=spo&amp;inputFormat=png&amp;cs=fFNQTw&amp;docid=https%3A%2F%2Fmellanox365.sharepoint.com%3A443%2F_api%2Fv2.0%2Fdrives%2Fb!raNS6D29DkK0NHajiWe8M7tLamr5wppDvmpDd5mDqurPu1O56CD7RYB9S5SM--r7%2Fitems%2F01KUI7LVMKKY3NU5XWZFE3S2354ESSF5AN%3Fversion%3DPublished&amp;access_token=eyJ0eXAiOiJKV1QiLCJhbGciOiJub25lIn0.eyJhdWQiOiIwMDAwMDAwMy0wMDAwLTBmZjEtY2UwMC0wMDAwMDAwMDAwMDAvbWVsbGFub3gzNjUuc2hhcmVwb2ludC5jb21AYTY1Mjk3MWMtN2QyZS00ZDliLWE2YTQtZDE0OTI1NmY0NjFiIiwiaXNzIjoiMDAwMDAwMDMtMDAwMC0wZmYxLWNlMDAtMDAwMDAwMDAwMDAwIiwibmJmIjoiMTU2ODc3NTU2NSIsImV4cCI6IjE1Njg3OTcxNjUiLCJlbmRwb2ludHVybCI6ImJIa2o3V04xc3dVNVVJbGJISTR0RGhDTXcwdW96SkdMbFVrRko3UzNmeDg9IiwiZW5kcG9pbnR1cmxMZW5ndGgiOiIxMTgiLCJpc2xvb3BiYWNrIjoiVHJ1ZSIsImNpZCI6Ill6UTBOekExT1dZdFlqQTRNeTA1TURBd0xXWXdZV1l0WVRNMU5XSTRNakV5Tm1FMyIsInZlciI6Imhhc2hlZHByb29mdG9rZW4iLCJzaXRlaWQiOiJaVGcxTW1FellXUXRZbVF6WkMwME1qQmxMV0kwTXpRdE56WmhNemc1TmpkaVl6TXoiLCJzaWduaW5fc3RhdGUiOiJbXCJrbXNpXCIsXCJkdmNfZG1qZFwiXSIsIm5hbWVpZCI6IjAjLmZ8bWVtYmVyc2hpcHxrYXJ0aGlrQG1lbGxhbm94LmNvbSIsIm5paSI6Im1pY3Jvc29mdC5zaGFyZXBvaW50IiwiaXN1c2VyIjoidHJ1ZSIsImNhY2hla2V5IjoiMGguZnxtZW1iZXJzaGlwfDEwMDMwMDAwYTNjOWQzN2NAbGl2ZS5jb20iLCJ0dCI6IjAiLCJ1c2VQZXJzaXN0ZW50Q29va2llIjoiMyJ9.L0Z5cnpxRlpzeWhiRTBGZHJIOVNLM1VpWkFISTJPWFlEeU9PU0EwRjgvOD0&amp;encodeFailures=1&amp;srcWidth=&amp;srcHeight=&amp;width=1919&amp;height=638&amp;action=Access">
            <a:extLst>
              <a:ext uri="{FF2B5EF4-FFF2-40B4-BE49-F238E27FC236}">
                <a16:creationId xmlns:a16="http://schemas.microsoft.com/office/drawing/2014/main" id="{8C53024E-0B6B-5E48-8505-B9D919DE9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237" y="2740342"/>
            <a:ext cx="3637859" cy="12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3F0DE88-3D5B-DC4F-B30A-6DCBDC87723B}"/>
              </a:ext>
            </a:extLst>
          </p:cNvPr>
          <p:cNvSpPr txBox="1"/>
          <p:nvPr/>
        </p:nvSpPr>
        <p:spPr>
          <a:xfrm>
            <a:off x="6057368" y="1994541"/>
            <a:ext cx="1862889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000" dirty="0">
                <a:solidFill>
                  <a:srgbClr val="5F6062"/>
                </a:solidFill>
                <a:latin typeface="Source Sans Pro"/>
                <a:ea typeface="Source Sans Pro"/>
              </a:rPr>
              <a:t>SN3800: 64x100G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DA7E04-8A2A-454C-AF15-C426FA91AD81}"/>
              </a:ext>
            </a:extLst>
          </p:cNvPr>
          <p:cNvSpPr txBox="1"/>
          <p:nvPr/>
        </p:nvSpPr>
        <p:spPr>
          <a:xfrm>
            <a:off x="6161260" y="2821149"/>
            <a:ext cx="1655106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000" dirty="0">
                <a:solidFill>
                  <a:srgbClr val="5F6062"/>
                </a:solidFill>
                <a:latin typeface="Source Sans Pro"/>
                <a:ea typeface="Source Sans Pro"/>
              </a:rPr>
              <a:t>SN3700C: 32x100G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607589-DABB-954D-8E34-58B4762E4E38}"/>
              </a:ext>
            </a:extLst>
          </p:cNvPr>
          <p:cNvSpPr txBox="1"/>
          <p:nvPr/>
        </p:nvSpPr>
        <p:spPr>
          <a:xfrm>
            <a:off x="6161261" y="3614992"/>
            <a:ext cx="1594437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000" dirty="0">
                <a:solidFill>
                  <a:srgbClr val="5F6062"/>
                </a:solidFill>
                <a:latin typeface="Source Sans Pro"/>
                <a:ea typeface="Source Sans Pro"/>
              </a:rPr>
              <a:t>SN3700: 32x200G</a:t>
            </a:r>
          </a:p>
        </p:txBody>
      </p:sp>
      <p:pic>
        <p:nvPicPr>
          <p:cNvPr id="20" name="Picture 19" descr="https://westeurope1-mediap.svc.ms/transform/thumbnail?provider=spo&amp;inputFormat=png&amp;cs=fFNQTw&amp;docid=https%3A%2F%2Fmellanox365.sharepoint.com%3A443%2F_api%2Fv2.0%2Fdrives%2Fb!raNS6D29DkK0NHajiWe8M7tLamr5wppDvmpDd5mDqurPu1O56CD7RYB9S5SM--r7%2Fitems%2F01KUI7LVMKKY3NU5XWZFE3S2354ESSF5AN%3Fversion%3DPublished&amp;access_token=eyJ0eXAiOiJKV1QiLCJhbGciOiJub25lIn0.eyJhdWQiOiIwMDAwMDAwMy0wMDAwLTBmZjEtY2UwMC0wMDAwMDAwMDAwMDAvbWVsbGFub3gzNjUuc2hhcmVwb2ludC5jb21AYTY1Mjk3MWMtN2QyZS00ZDliLWE2YTQtZDE0OTI1NmY0NjFiIiwiaXNzIjoiMDAwMDAwMDMtMDAwMC0wZmYxLWNlMDAtMDAwMDAwMDAwMDAwIiwibmJmIjoiMTU2ODc3NTU2NSIsImV4cCI6IjE1Njg3OTcxNjUiLCJlbmRwb2ludHVybCI6ImJIa2o3V04xc3dVNVVJbGJISTR0RGhDTXcwdW96SkdMbFVrRko3UzNmeDg9IiwiZW5kcG9pbnR1cmxMZW5ndGgiOiIxMTgiLCJpc2xvb3BiYWNrIjoiVHJ1ZSIsImNpZCI6Ill6UTBOekExT1dZdFlqQTRNeTA1TURBd0xXWXdZV1l0WVRNMU5XSTRNakV5Tm1FMyIsInZlciI6Imhhc2hlZHByb29mdG9rZW4iLCJzaXRlaWQiOiJaVGcxTW1FellXUXRZbVF6WkMwME1qQmxMV0kwTXpRdE56WmhNemc1TmpkaVl6TXoiLCJzaWduaW5fc3RhdGUiOiJbXCJrbXNpXCIsXCJkdmNfZG1qZFwiXSIsIm5hbWVpZCI6IjAjLmZ8bWVtYmVyc2hpcHxrYXJ0aGlrQG1lbGxhbm94LmNvbSIsIm5paSI6Im1pY3Jvc29mdC5zaGFyZXBvaW50IiwiaXN1c2VyIjoidHJ1ZSIsImNhY2hla2V5IjoiMGguZnxtZW1iZXJzaGlwfDEwMDMwMDAwYTNjOWQzN2NAbGl2ZS5jb20iLCJ0dCI6IjAiLCJ1c2VQZXJzaXN0ZW50Q29va2llIjoiMyJ9.L0Z5cnpxRlpzeWhiRTBGZHJIOVNLM1VpWkFISTJPWFlEeU9PU0EwRjgvOD0&amp;encodeFailures=1&amp;srcWidth=&amp;srcHeight=&amp;width=1919&amp;height=638&amp;action=Access">
            <a:extLst>
              <a:ext uri="{FF2B5EF4-FFF2-40B4-BE49-F238E27FC236}">
                <a16:creationId xmlns:a16="http://schemas.microsoft.com/office/drawing/2014/main" id="{D7F88D04-A9CE-7B4D-9FED-33281B71B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97" b="27091"/>
          <a:stretch/>
        </p:blipFill>
        <p:spPr bwMode="auto">
          <a:xfrm>
            <a:off x="5105236" y="2206757"/>
            <a:ext cx="3637859" cy="59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s://northeurope1-mediap.svc.ms/transform/thumbnail?provider=spo&amp;inputFormat=png&amp;cs=fFNQTw&amp;docid=https%3A%2F%2Fmellanox365.sharepoint.com%3A443%2F_api%2Fv2.0%2Fdrives%2Fb!raNS6D29DkK0NHajiWe8M7tLamr5wppDvmpDd5mDqurPu1O56CD7RYB9S5SM--r7%2Fitems%2F01KUI7LVIRO2GS7S7J4JC2TUKOQNUQPOA4%3Fversion%3DPublished&amp;access_token=eyJ0eXAiOiJKV1QiLCJhbGciOiJub25lIn0.eyJhdWQiOiIwMDAwMDAwMy0wMDAwLTBmZjEtY2UwMC0wMDAwMDAwMDAwMDAvbWVsbGFub3gzNjUuc2hhcmVwb2ludC5jb21AYTY1Mjk3MWMtN2QyZS00ZDliLWE2YTQtZDE0OTI1NmY0NjFiIiwiaXNzIjoiMDAwMDAwMDMtMDAwMC0wZmYxLWNlMDAtMDAwMDAwMDAwMDAwIiwibmJmIjoiMTU2NzYyMDIxNSIsImV4cCI6IjE1Njc2NDE4MTUiLCJlbmRwb2ludHVybCI6ImJIa2o3V04xc3dVNVVJbGJISTR0RGhDTXcwdW96SkdMbFVrRko3UzNmeDg9IiwiZW5kcG9pbnR1cmxMZW5ndGgiOiIxMTgiLCJpc2xvb3BiYWNrIjoiVHJ1ZSIsImNpZCI6IlpqQm1PVEF3T1dZdE1UQTRNQzA1TURBd0xUTTVNbVV0WlRJMU1qVmhOell4TVRWaiIsInZlciI6Imhhc2hlZHByb29mdG9rZW4iLCJzaXRlaWQiOiJaVGcxTW1FellXUXRZbVF6WkMwME1qQmxMV0kwTXpRdE56WmhNemc1TmpkaVl6TXoiLCJzaWduaW5fc3RhdGUiOiJbXCJrbXNpXCIsXCJkdmNfZG1qZFwiXSIsIm5hbWVpZCI6IjAjLmZ8bWVtYmVyc2hpcHxrYXJ0aGlrQG1lbGxhbm94LmNvbSIsIm5paSI6Im1pY3Jvc29mdC5zaGFyZXBvaW50IiwiaXN1c2VyIjoidHJ1ZSIsImNhY2hla2V5IjoiMGguZnxtZW1iZXJzaGlwfDEwMDMwMDAwYTNjOWQzN2NAbGl2ZS5jb20iLCJ0dCI6IjAiLCJ1c2VQZXJzaXN0ZW50Q29va2llIjoiMyJ9.MEtmV3Y3K1NYdnJhSTJSb2ZBcW9tVGNPOS9zdjh2aFNWdGRnU085d3lhTT0&amp;encodeFailures=1&amp;srcWidth=&amp;srcHeight=&amp;width=1833&amp;height=836&amp;action=Access">
            <a:extLst>
              <a:ext uri="{FF2B5EF4-FFF2-40B4-BE49-F238E27FC236}">
                <a16:creationId xmlns:a16="http://schemas.microsoft.com/office/drawing/2014/main" id="{1D60C258-88E5-0341-8DE5-0EC5C625D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0004" r="8524" b="25365"/>
          <a:stretch/>
        </p:blipFill>
        <p:spPr bwMode="auto">
          <a:xfrm>
            <a:off x="5198875" y="1297826"/>
            <a:ext cx="3348618" cy="71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BE5D6A-0509-0C44-953B-596A3BF3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792" y="651005"/>
            <a:ext cx="522372" cy="6910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DDA4DD-6736-4F42-B842-FED44E0E8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621" y="125111"/>
            <a:ext cx="2560542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58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A5FAAE-9132-ED40-9198-B3A0C8DECF27}"/>
              </a:ext>
            </a:extLst>
          </p:cNvPr>
          <p:cNvGraphicFramePr>
            <a:graphicFrameLocks noGrp="1"/>
          </p:cNvGraphicFramePr>
          <p:nvPr/>
        </p:nvGraphicFramePr>
        <p:xfrm>
          <a:off x="385459" y="1636956"/>
          <a:ext cx="4121228" cy="19812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824765">
                  <a:extLst>
                    <a:ext uri="{9D8B030D-6E8A-4147-A177-3AD203B41FA5}">
                      <a16:colId xmlns:a16="http://schemas.microsoft.com/office/drawing/2014/main" val="521200612"/>
                    </a:ext>
                  </a:extLst>
                </a:gridCol>
                <a:gridCol w="3296463">
                  <a:extLst>
                    <a:ext uri="{9D8B030D-6E8A-4147-A177-3AD203B41FA5}">
                      <a16:colId xmlns:a16="http://schemas.microsoft.com/office/drawing/2014/main" val="3824542178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0" u="none" strike="noStrike" cap="none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Model Number</a:t>
                      </a:r>
                      <a:endParaRPr lang="en-IL" sz="1000" b="1" i="0" u="none" strike="noStrike" cap="none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0" u="none" strike="noStrike" cap="none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System Description</a:t>
                      </a:r>
                      <a:endParaRPr lang="en-IL" sz="1000" b="1" i="0" u="none" strike="noStrike" cap="none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9012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MSN4700-WS2FO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Mellanox Spectrum-3 based 400GbE 1U Open Ethernet Switch , 32 QSFPDD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1842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MSN4700-WS2RO</a:t>
                      </a:r>
                      <a:endParaRPr lang="en-IL" sz="1000" b="0" i="0" u="none" strike="noStrike" cap="none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Mellanox Spectrum-3 based 400GbE 1U Open Ethernet Switch , 32 QSFPDD ports,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7024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MSN4600-CS2FO</a:t>
                      </a:r>
                      <a:endParaRPr lang="en-IL" sz="1000" b="0" i="0" u="none" strike="noStrike" cap="none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Mellanox Spectrum-3 based 100GbE 2U Open Ethernet Switch , 64 QSFP28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43303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MSN4600-CS2RO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Mellanox Spectrum-3 based 100GbE 2U Open Ethernet Switch , 64 QSFP28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45755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2D1E5A5-15FD-2B4F-BA11-7B5EEBF7A7C2}"/>
              </a:ext>
            </a:extLst>
          </p:cNvPr>
          <p:cNvSpPr/>
          <p:nvPr/>
        </p:nvSpPr>
        <p:spPr>
          <a:xfrm>
            <a:off x="282101" y="265578"/>
            <a:ext cx="7966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F6062"/>
                </a:solidFill>
              </a:rPr>
              <a:t>Nvidia/Mellanox Spectrum-3 </a:t>
            </a:r>
            <a:r>
              <a:rPr lang="en-US" sz="1800" dirty="0" err="1">
                <a:solidFill>
                  <a:srgbClr val="5F6062"/>
                </a:solidFill>
              </a:rPr>
              <a:t>SONiC</a:t>
            </a:r>
            <a:r>
              <a:rPr lang="en-US" sz="1800" dirty="0">
                <a:solidFill>
                  <a:srgbClr val="5F6062"/>
                </a:solidFill>
              </a:rPr>
              <a:t> Supporting Platforms</a:t>
            </a:r>
            <a:endParaRPr lang="en-IL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F9B634-93F4-7448-A4E6-5E1E1B6FD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" t="27846" b="32544"/>
          <a:stretch/>
        </p:blipFill>
        <p:spPr bwMode="auto">
          <a:xfrm>
            <a:off x="5316992" y="1970946"/>
            <a:ext cx="3441551" cy="48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northeurope1-mediap.svc.ms/transform/thumbnail?provider=spo&amp;inputFormat=png&amp;cs=fFNQTw&amp;docid=https%3A%2F%2Fmellanox365.sharepoint.com%3A443%2F_api%2Fv2.0%2Fdrives%2Fb!raNS6D29DkK0NHajiWe8M7tLamr5wppDvmpDd5mDqurPu1O56CD7RYB9S5SM--r7%2Fitems%2F01KUI7LVIRO2GS7S7J4JC2TUKOQNUQPOA4%3Fversion%3DPublished&amp;access_token=eyJ0eXAiOiJKV1QiLCJhbGciOiJub25lIn0.eyJhdWQiOiIwMDAwMDAwMy0wMDAwLTBmZjEtY2UwMC0wMDAwMDAwMDAwMDAvbWVsbGFub3gzNjUuc2hhcmVwb2ludC5jb21AYTY1Mjk3MWMtN2QyZS00ZDliLWE2YTQtZDE0OTI1NmY0NjFiIiwiaXNzIjoiMDAwMDAwMDMtMDAwMC0wZmYxLWNlMDAtMDAwMDAwMDAwMDAwIiwibmJmIjoiMTU2NzYyMDIxNSIsImV4cCI6IjE1Njc2NDE4MTUiLCJlbmRwb2ludHVybCI6ImJIa2o3V04xc3dVNVVJbGJISTR0RGhDTXcwdW96SkdMbFVrRko3UzNmeDg9IiwiZW5kcG9pbnR1cmxMZW5ndGgiOiIxMTgiLCJpc2xvb3BiYWNrIjoiVHJ1ZSIsImNpZCI6IlpqQm1PVEF3T1dZdE1UQTRNQzA1TURBd0xUTTVNbVV0WlRJMU1qVmhOell4TVRWaiIsInZlciI6Imhhc2hlZHByb29mdG9rZW4iLCJzaXRlaWQiOiJaVGcxTW1FellXUXRZbVF6WkMwME1qQmxMV0kwTXpRdE56WmhNemc1TmpkaVl6TXoiLCJzaWduaW5fc3RhdGUiOiJbXCJrbXNpXCIsXCJkdmNfZG1qZFwiXSIsIm5hbWVpZCI6IjAjLmZ8bWVtYmVyc2hpcHxrYXJ0aGlrQG1lbGxhbm94LmNvbSIsIm5paSI6Im1pY3Jvc29mdC5zaGFyZXBvaW50IiwiaXN1c2VyIjoidHJ1ZSIsImNhY2hla2V5IjoiMGguZnxtZW1iZXJzaGlwfDEwMDMwMDAwYTNjOWQzN2NAbGl2ZS5jb20iLCJ0dCI6IjAiLCJ1c2VQZXJzaXN0ZW50Q29va2llIjoiMyJ9.MEtmV3Y3K1NYdnJhSTJSb2ZBcW9tVGNPOS9zdjh2aFNWdGRnU085d3lhTT0&amp;encodeFailures=1&amp;srcWidth=&amp;srcHeight=&amp;width=1833&amp;height=836&amp;action=Access">
            <a:extLst>
              <a:ext uri="{FF2B5EF4-FFF2-40B4-BE49-F238E27FC236}">
                <a16:creationId xmlns:a16="http://schemas.microsoft.com/office/drawing/2014/main" id="{E6578800-0D3E-9049-BA56-23D71A7A9A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5" b="24103"/>
          <a:stretch/>
        </p:blipFill>
        <p:spPr bwMode="auto">
          <a:xfrm>
            <a:off x="5010151" y="2790530"/>
            <a:ext cx="3907971" cy="82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E6E90-A499-B740-8F1A-71D822A23271}"/>
              </a:ext>
            </a:extLst>
          </p:cNvPr>
          <p:cNvSpPr txBox="1"/>
          <p:nvPr/>
        </p:nvSpPr>
        <p:spPr>
          <a:xfrm>
            <a:off x="6502471" y="2514387"/>
            <a:ext cx="92333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dirty="0">
                <a:solidFill>
                  <a:srgbClr val="5F6062"/>
                </a:solidFill>
                <a:latin typeface="Source Sans Pro"/>
                <a:ea typeface="Source Sans Pro"/>
              </a:rPr>
              <a:t>SN4700: 32x400G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9F9A7-9AFB-294E-8170-7F4CABBE1EDA}"/>
              </a:ext>
            </a:extLst>
          </p:cNvPr>
          <p:cNvSpPr txBox="1"/>
          <p:nvPr/>
        </p:nvSpPr>
        <p:spPr>
          <a:xfrm>
            <a:off x="6520726" y="3617975"/>
            <a:ext cx="997069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dirty="0">
                <a:solidFill>
                  <a:srgbClr val="5F6062"/>
                </a:solidFill>
                <a:latin typeface="Source Sans Pro"/>
                <a:ea typeface="Source Sans Pro"/>
              </a:rPr>
              <a:t>SN4600C: 64x100G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4E1F6E-D9CD-004B-8549-85E6D4B04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887" y="1286712"/>
            <a:ext cx="543505" cy="7004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CC6E57-9FEC-4329-984B-FD4E19219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338" y="181652"/>
            <a:ext cx="2560542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50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35D28-00B6-4DB7-A917-6743C1564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1699"/>
            <a:ext cx="6929311" cy="911040"/>
          </a:xfrm>
        </p:spPr>
        <p:txBody>
          <a:bodyPr/>
          <a:lstStyle/>
          <a:p>
            <a:r>
              <a:rPr lang="en-US" sz="2800" dirty="0"/>
              <a:t>Please contact Nokia to discuss our list of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ACF3B-1571-4B4F-8C88-3F630AC56E7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" t="16300" r="64488" b="50000"/>
          <a:stretch/>
        </p:blipFill>
        <p:spPr bwMode="auto">
          <a:xfrm>
            <a:off x="628649" y="360925"/>
            <a:ext cx="3004674" cy="911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D15C6274-5E30-4906-8094-79DAC27CB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1" y="2294600"/>
            <a:ext cx="2163271" cy="1014033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371BCBE-A37D-4742-9B32-A128D94B8352}"/>
              </a:ext>
            </a:extLst>
          </p:cNvPr>
          <p:cNvSpPr txBox="1">
            <a:spLocks/>
          </p:cNvSpPr>
          <p:nvPr/>
        </p:nvSpPr>
        <p:spPr>
          <a:xfrm>
            <a:off x="3169550" y="2480626"/>
            <a:ext cx="3815395" cy="9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F6062"/>
              </a:buClr>
              <a:buSzPts val="6400"/>
              <a:buFont typeface="Source Sans Pro"/>
              <a:buNone/>
              <a:defRPr sz="6400" b="0" i="0" u="none" strike="noStrike" cap="none">
                <a:solidFill>
                  <a:srgbClr val="5F606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6350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F6062"/>
              </a:buClr>
              <a:buSzPts val="6400"/>
              <a:buFont typeface="Source Sans Pro"/>
              <a:buChar char="•"/>
              <a:defRPr sz="6400" b="0" i="0" u="none" strike="noStrike" cap="none">
                <a:solidFill>
                  <a:srgbClr val="5F606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6350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F6062"/>
              </a:buClr>
              <a:buSzPts val="6400"/>
              <a:buFont typeface="Source Sans Pro"/>
              <a:buChar char="•"/>
              <a:defRPr sz="6400" b="0" i="0" u="none" strike="noStrike" cap="none">
                <a:solidFill>
                  <a:srgbClr val="5F606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F6062"/>
              </a:buClr>
              <a:buSzPts val="6400"/>
              <a:buFont typeface="Source Sans Pro"/>
              <a:buChar char="•"/>
              <a:defRPr sz="6400" b="0" i="0" u="none" strike="noStrike" cap="none">
                <a:solidFill>
                  <a:srgbClr val="5F606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F6062"/>
              </a:buClr>
              <a:buSzPts val="6400"/>
              <a:buFont typeface="Source Sans Pro"/>
              <a:buChar char="•"/>
              <a:defRPr sz="6400" b="0" i="0" u="none" strike="noStrike" cap="none">
                <a:solidFill>
                  <a:srgbClr val="5F606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800" dirty="0"/>
              <a:t>enabled platforms.</a:t>
            </a:r>
          </a:p>
        </p:txBody>
      </p:sp>
    </p:spTree>
    <p:extLst>
      <p:ext uri="{BB962C8B-B14F-4D97-AF65-F5344CB8AC3E}">
        <p14:creationId xmlns:p14="http://schemas.microsoft.com/office/powerpoint/2010/main" val="3529522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66BFB-C1D5-3440-9637-BABA674C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			   </a:t>
            </a:r>
            <a:r>
              <a:rPr lang="en-US" sz="2800" dirty="0" err="1"/>
              <a:t>SONiC</a:t>
            </a:r>
            <a:r>
              <a:rPr lang="en-US" sz="2800" dirty="0"/>
              <a:t> Supported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31C3E-C110-C745-8D64-E4E152B90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66313"/>
            <a:ext cx="8343900" cy="3263503"/>
          </a:xfrm>
        </p:spPr>
        <p:txBody>
          <a:bodyPr/>
          <a:lstStyle/>
          <a:p>
            <a:pPr marL="228594" indent="0"/>
            <a:r>
              <a:rPr lang="en-US" sz="1800" b="1" dirty="0"/>
              <a:t>AS5812-54X</a:t>
            </a:r>
            <a:r>
              <a:rPr lang="en-US" sz="1800" dirty="0"/>
              <a:t> </a:t>
            </a:r>
            <a:r>
              <a:rPr lang="en-US" sz="1600" dirty="0"/>
              <a:t>– 48x10G + 6x40G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AS5835-54X</a:t>
            </a:r>
            <a:r>
              <a:rPr lang="en-US" sz="1800" dirty="0"/>
              <a:t> </a:t>
            </a:r>
            <a:r>
              <a:rPr lang="en-US" sz="1600" dirty="0"/>
              <a:t>– 48x10G + 6xWSFP28, each supporting 2x100G, 1x40G, 4x25G, 4X10G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AS7326-56X</a:t>
            </a:r>
            <a:r>
              <a:rPr lang="en-US" sz="1800" dirty="0"/>
              <a:t> </a:t>
            </a:r>
            <a:r>
              <a:rPr lang="en-US" sz="1600" dirty="0"/>
              <a:t>– 48x25G (SFP28) + 8xQSFP28, each supporting 2x50G, 4x25G, 1x40G or 4x10G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AS7726-32X </a:t>
            </a:r>
            <a:r>
              <a:rPr lang="en-US" sz="1600" dirty="0"/>
              <a:t>– 32xQSFP28 – each supporting 2x50G, 4x25G, or 4x10G</a:t>
            </a:r>
            <a:br>
              <a:rPr lang="en-US" sz="1600" dirty="0"/>
            </a:br>
            <a:br>
              <a:rPr lang="en-US" sz="1800" dirty="0"/>
            </a:br>
            <a:r>
              <a:rPr lang="en-US" sz="1800" b="1" dirty="0"/>
              <a:t>AS7816-64X</a:t>
            </a:r>
            <a:r>
              <a:rPr lang="en-US" sz="1800" dirty="0"/>
              <a:t> </a:t>
            </a:r>
            <a:r>
              <a:rPr lang="en-US" sz="1600" dirty="0"/>
              <a:t>– 64xQSFP28 – each supporting 2x100G, 1x40G, 4x25G, 4X10G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AS8000-Minipack </a:t>
            </a:r>
            <a:r>
              <a:rPr lang="en-US" sz="1600" dirty="0"/>
              <a:t>- Modular system supporting a maximum of 128x100G or 32x400G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B9BE8-0A3F-7F4D-86F5-59C14F2FC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13" b="36316"/>
          <a:stretch/>
        </p:blipFill>
        <p:spPr>
          <a:xfrm>
            <a:off x="628650" y="273845"/>
            <a:ext cx="2885388" cy="735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18A164-B6CC-F24E-86C4-59B2975F0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90" b="20473"/>
          <a:stretch/>
        </p:blipFill>
        <p:spPr>
          <a:xfrm>
            <a:off x="4418881" y="4229816"/>
            <a:ext cx="1663700" cy="725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E06EEC-6325-5D44-995B-B6560A4A2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10" y="4377432"/>
            <a:ext cx="1694992" cy="528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924BB8-D9C8-A344-B37A-BE049DAE234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93041" y="4140201"/>
            <a:ext cx="2019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51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D84426-78C3-46EE-B89A-243B483B6BDB}"/>
              </a:ext>
            </a:extLst>
          </p:cNvPr>
          <p:cNvSpPr txBox="1"/>
          <p:nvPr/>
        </p:nvSpPr>
        <p:spPr>
          <a:xfrm>
            <a:off x="2255521" y="1709976"/>
            <a:ext cx="57396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8390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4871C-D62B-42D9-9B48-49CB11776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8657"/>
            <a:ext cx="7886700" cy="577612"/>
          </a:xfrm>
        </p:spPr>
        <p:txBody>
          <a:bodyPr/>
          <a:lstStyle/>
          <a:p>
            <a:r>
              <a:rPr lang="en-US" sz="2800" dirty="0"/>
              <a:t>Cisco Switching Platforms supporting </a:t>
            </a:r>
            <a:r>
              <a:rPr lang="en-US" sz="2800" dirty="0" err="1"/>
              <a:t>SONiC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38508-3A83-42B1-BA68-CFA7B2F87F13}"/>
              </a:ext>
            </a:extLst>
          </p:cNvPr>
          <p:cNvSpPr txBox="1"/>
          <p:nvPr/>
        </p:nvSpPr>
        <p:spPr>
          <a:xfrm>
            <a:off x="342899" y="1096145"/>
            <a:ext cx="270939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Nexus Fixed Switches</a:t>
            </a:r>
          </a:p>
          <a:p>
            <a:pPr marL="171450" lvl="0" indent="-171450">
              <a:buFont typeface="Courier New" panose="02070309020205020404" pitchFamily="49" charset="0"/>
              <a:buChar char="o"/>
            </a:pPr>
            <a:r>
              <a:rPr lang="en-US" sz="1400" dirty="0"/>
              <a:t>Nexus 9232C </a:t>
            </a:r>
          </a:p>
          <a:p>
            <a:pPr marL="171450" lvl="0" indent="-171450">
              <a:buFont typeface="Courier New" panose="02070309020205020404" pitchFamily="49" charset="0"/>
              <a:buChar char="o"/>
            </a:pPr>
            <a:r>
              <a:rPr lang="en-US" sz="1400" dirty="0"/>
              <a:t>Nexus 92304QC </a:t>
            </a:r>
          </a:p>
          <a:p>
            <a:pPr marL="171450" lvl="0" indent="-171450">
              <a:buFont typeface="Courier New" panose="02070309020205020404" pitchFamily="49" charset="0"/>
              <a:buChar char="o"/>
            </a:pPr>
            <a:r>
              <a:rPr lang="en-US" sz="1400" dirty="0"/>
              <a:t>Nexus 9336C-FX2 </a:t>
            </a:r>
          </a:p>
          <a:p>
            <a:pPr marL="171450" lvl="0" indent="-171450">
              <a:buFont typeface="Courier New" panose="02070309020205020404" pitchFamily="49" charset="0"/>
              <a:buChar char="o"/>
            </a:pPr>
            <a:r>
              <a:rPr lang="en-US" sz="1400" dirty="0"/>
              <a:t>Nexus 9364C </a:t>
            </a:r>
          </a:p>
          <a:p>
            <a:pPr marL="171450" lvl="0" indent="-171450">
              <a:buFont typeface="Courier New" panose="02070309020205020404" pitchFamily="49" charset="0"/>
              <a:buChar char="o"/>
            </a:pPr>
            <a:r>
              <a:rPr lang="en-US" sz="1400" dirty="0"/>
              <a:t>Nexus 9348GC-FXP</a:t>
            </a:r>
          </a:p>
          <a:p>
            <a:pPr marL="171450" lvl="0" indent="-171450">
              <a:buFont typeface="Courier New" panose="02070309020205020404" pitchFamily="49" charset="0"/>
              <a:buChar char="o"/>
            </a:pPr>
            <a:r>
              <a:rPr lang="it-IT" sz="1400" dirty="0"/>
              <a:t>Nexus C93180YC-EX</a:t>
            </a:r>
            <a:endParaRPr lang="en-US" sz="1400" dirty="0"/>
          </a:p>
          <a:p>
            <a:pPr marL="171450" lvl="0" indent="-171450">
              <a:buFont typeface="Courier New" panose="02070309020205020404" pitchFamily="49" charset="0"/>
              <a:buChar char="o"/>
            </a:pPr>
            <a:r>
              <a:rPr lang="en-US" sz="1400" dirty="0"/>
              <a:t>Nexus 3132Q </a:t>
            </a:r>
          </a:p>
          <a:p>
            <a:pPr marL="171450" lvl="0" indent="-171450">
              <a:buFont typeface="Courier New" panose="02070309020205020404" pitchFamily="49" charset="0"/>
              <a:buChar char="o"/>
            </a:pPr>
            <a:r>
              <a:rPr lang="en-US" sz="1400" dirty="0"/>
              <a:t>Nexus 34180YC </a:t>
            </a:r>
          </a:p>
          <a:p>
            <a:pPr marL="171450" lvl="0" indent="-171450">
              <a:buFont typeface="Courier New" panose="02070309020205020404" pitchFamily="49" charset="0"/>
              <a:buChar char="o"/>
            </a:pPr>
            <a:r>
              <a:rPr lang="en-US" sz="1400" dirty="0"/>
              <a:t>Nexus 3464C </a:t>
            </a:r>
          </a:p>
          <a:p>
            <a:pPr marL="171450" lvl="0" indent="-171450">
              <a:buFont typeface="Courier New" panose="02070309020205020404" pitchFamily="49" charset="0"/>
              <a:buChar char="o"/>
            </a:pPr>
            <a:r>
              <a:rPr lang="en-US" sz="1400" dirty="0"/>
              <a:t>Nexus 3432D-S </a:t>
            </a:r>
          </a:p>
          <a:p>
            <a:pPr marL="171450" lvl="0" indent="-171450">
              <a:buFont typeface="Courier New" panose="02070309020205020404" pitchFamily="49" charset="0"/>
              <a:buChar char="o"/>
            </a:pPr>
            <a:r>
              <a:rPr lang="en-US" sz="1400" dirty="0"/>
              <a:t>Nexus 3232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7A0A04-D8D1-429E-A8FD-36E74F758861}"/>
              </a:ext>
            </a:extLst>
          </p:cNvPr>
          <p:cNvSpPr/>
          <p:nvPr/>
        </p:nvSpPr>
        <p:spPr>
          <a:xfrm>
            <a:off x="3314699" y="1157383"/>
            <a:ext cx="4572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Spitfire Single NPU Fixed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/>
              <a:t>8201 (1RU)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/>
              <a:t>8202 (2RU)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400" dirty="0"/>
          </a:p>
          <a:p>
            <a:endParaRPr lang="en-US" sz="1400" dirty="0"/>
          </a:p>
          <a:p>
            <a:r>
              <a:rPr lang="en-US" sz="2000" dirty="0"/>
              <a:t>Spitfire Multi-NPU Distributed Systems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/>
              <a:t>8808 (8 slot)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/>
              <a:t>8812 (12 slot)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/>
              <a:t>8818 (18 slot)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422E8-38BD-F543-83CA-2C459FEF49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6102" y="1767831"/>
            <a:ext cx="1922386" cy="525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A343F-7D1A-194F-8355-91E94AD670A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034" y="2989480"/>
            <a:ext cx="1376722" cy="17209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05D7AE-5C75-435D-BBE7-173FA7E1E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765" y="57543"/>
            <a:ext cx="1925869" cy="11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2924" y="438150"/>
            <a:ext cx="778192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zh-CN" sz="1800" dirty="0" err="1"/>
              <a:t>Centec</a:t>
            </a:r>
            <a:r>
              <a:rPr lang="en-US" altLang="zh-CN" sz="1800" dirty="0"/>
              <a:t> E582 Series 10G/40G Switches</a:t>
            </a:r>
          </a:p>
          <a:p>
            <a:r>
              <a:rPr lang="en-US" altLang="zh-CN" sz="1400" dirty="0"/>
              <a:t>     </a:t>
            </a:r>
            <a:r>
              <a:rPr lang="en-US" altLang="zh-CN" sz="1400" dirty="0" err="1"/>
              <a:t>Centec</a:t>
            </a:r>
            <a:r>
              <a:rPr lang="en-US" altLang="zh-CN" sz="1400" dirty="0"/>
              <a:t> CTC8096 Switch Silicon with Intel X86 CPU</a:t>
            </a:r>
          </a:p>
          <a:p>
            <a:r>
              <a:rPr lang="en-US" altLang="zh-CN" sz="1400" dirty="0"/>
              <a:t>    </a:t>
            </a:r>
          </a:p>
          <a:p>
            <a:r>
              <a:rPr lang="en-US" altLang="zh-CN" sz="1400" dirty="0"/>
              <a:t>    </a:t>
            </a:r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pPr marL="342900" indent="-342900">
              <a:buFont typeface="Wingdings" pitchFamily="2" charset="2"/>
              <a:buChar char="l"/>
            </a:pPr>
            <a:r>
              <a:rPr lang="en-US" altLang="zh-CN" sz="1800" dirty="0" err="1"/>
              <a:t>Centec</a:t>
            </a:r>
            <a:r>
              <a:rPr lang="en-US" altLang="zh-CN" sz="1800" dirty="0"/>
              <a:t> E530 Series 1G/10G Switches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Centec</a:t>
            </a:r>
            <a:r>
              <a:rPr lang="en-US" altLang="zh-CN" sz="1400" dirty="0"/>
              <a:t> CTC7132 Switch Silicon, Embedded ARM CPU(A53 Dual Core) </a:t>
            </a:r>
          </a:p>
          <a:p>
            <a:r>
              <a:rPr lang="en-US" altLang="zh-CN" sz="1400" dirty="0"/>
              <a:t>   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068" y="3319890"/>
            <a:ext cx="4848225" cy="1171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009" y="1238250"/>
            <a:ext cx="4998584" cy="1202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850" y="38100"/>
            <a:ext cx="2618048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84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SONiC on Intel Barefoot Tofino Platforms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083E8-93AD-9543-97EC-0C655E59E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594E2-B4C2-F546-B981-B9D2EE8D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defTabSz="685800">
              <a:buClrTx/>
              <a:defRPr/>
            </a:pPr>
            <a:fld id="{0FA5B076-6AC2-4C3A-B762-82C83F2F7B68}" type="slidenum">
              <a:rPr lang="en-US" sz="675" kern="1200">
                <a:solidFill>
                  <a:srgbClr val="31343C">
                    <a:tint val="75000"/>
                  </a:srgbClr>
                </a:solidFill>
                <a:latin typeface="Arial Black" panose="020B0A04020102020204" pitchFamily="34" charset="0"/>
                <a:ea typeface="+mn-ea"/>
                <a:cs typeface="+mn-cs"/>
              </a:rPr>
              <a:pPr algn="ctr" defTabSz="685800">
                <a:buClrTx/>
                <a:defRPr/>
              </a:pPr>
              <a:t>4</a:t>
            </a:fld>
            <a:endParaRPr lang="en-US" sz="675" kern="1200" dirty="0">
              <a:solidFill>
                <a:srgbClr val="31343C">
                  <a:tint val="75000"/>
                </a:srgbClr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graphicFrame>
        <p:nvGraphicFramePr>
          <p:cNvPr id="10" name="Content Placeholder 8">
            <a:extLst>
              <a:ext uri="{FF2B5EF4-FFF2-40B4-BE49-F238E27FC236}">
                <a16:creationId xmlns:a16="http://schemas.microsoft.com/office/drawing/2014/main" id="{A3714422-9DBB-BE4D-A82D-E159DD4FCD84}"/>
              </a:ext>
            </a:extLst>
          </p:cNvPr>
          <p:cNvGraphicFramePr>
            <a:graphicFrameLocks/>
          </p:cNvGraphicFramePr>
          <p:nvPr/>
        </p:nvGraphicFramePr>
        <p:xfrm>
          <a:off x="606820" y="920909"/>
          <a:ext cx="5734904" cy="338289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699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4943">
                  <a:extLst>
                    <a:ext uri="{9D8B030D-6E8A-4147-A177-3AD203B41FA5}">
                      <a16:colId xmlns:a16="http://schemas.microsoft.com/office/drawing/2014/main" val="2575227749"/>
                    </a:ext>
                  </a:extLst>
                </a:gridCol>
              </a:tblGrid>
              <a:tr h="304410">
                <a:tc>
                  <a:txBody>
                    <a:bodyPr/>
                    <a:lstStyle/>
                    <a:p>
                      <a:r>
                        <a:rPr lang="en-US" sz="1400" dirty="0"/>
                        <a:t>Vendor</a:t>
                      </a:r>
                      <a:endParaRPr 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Platform Name</a:t>
                      </a:r>
                      <a:endParaRPr 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1" dirty="0"/>
                        <a:t>Arista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7170-64C</a:t>
                      </a:r>
                    </a:p>
                    <a:p>
                      <a:r>
                        <a:rPr lang="en-US" sz="1400" b="0" dirty="0"/>
                        <a:t>7170-32C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51921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b="1" dirty="0"/>
                        <a:t>Cisco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Nexus 34180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73817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1" dirty="0"/>
                        <a:t>Edge-core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Wedge100BF-32x</a:t>
                      </a:r>
                    </a:p>
                    <a:p>
                      <a:r>
                        <a:rPr lang="en-US" sz="1400" b="0" dirty="0"/>
                        <a:t>Wedge100BF-65x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b="1" dirty="0"/>
                        <a:t>DNI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AG9064v1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1" dirty="0"/>
                        <a:t>Inventec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D5264Q28</a:t>
                      </a:r>
                    </a:p>
                    <a:p>
                      <a:r>
                        <a:rPr lang="en-US" sz="1400" b="0" dirty="0"/>
                        <a:t>D5254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1" dirty="0"/>
                        <a:t>Ufi Space (Ingrasys)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S9180-32X</a:t>
                      </a:r>
                    </a:p>
                    <a:p>
                      <a:r>
                        <a:rPr lang="en-US" sz="1400" b="0" dirty="0"/>
                        <a:t>S9280-64X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b="1" dirty="0"/>
                        <a:t>Stordis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BF6064X-T</a:t>
                      </a:r>
                      <a:b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1400" b="0" dirty="0"/>
                        <a:t>BF2556X-1T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C1532839-F54B-4149-8579-9A1FA08D1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106" y="2192241"/>
            <a:ext cx="1152244" cy="7590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676CCF-B432-4C0C-8513-3CC1FE814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583" y="1544037"/>
            <a:ext cx="1646063" cy="41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P4-Programmable OCP Switches</a:t>
            </a:r>
          </a:p>
        </p:txBody>
      </p:sp>
      <p:pic>
        <p:nvPicPr>
          <p:cNvPr id="18" name="Inhaltsplatzhalter 5">
            <a:extLst>
              <a:ext uri="{FF2B5EF4-FFF2-40B4-BE49-F238E27FC236}">
                <a16:creationId xmlns:a16="http://schemas.microsoft.com/office/drawing/2014/main" id="{7A1D486E-BD18-B141-B75E-D86040666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650647" y="3338303"/>
            <a:ext cx="2562503" cy="7310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112708-6A21-7A47-B690-C2FF858240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5726" y="2458074"/>
            <a:ext cx="2031341" cy="577612"/>
          </a:xfrm>
          <a:prstGeom prst="rect">
            <a:avLst/>
          </a:prstGeom>
        </p:spPr>
      </p:pic>
      <p:pic>
        <p:nvPicPr>
          <p:cNvPr id="11" name="Picture 10" descr="Image result for inventec">
            <a:extLst>
              <a:ext uri="{FF2B5EF4-FFF2-40B4-BE49-F238E27FC236}">
                <a16:creationId xmlns:a16="http://schemas.microsoft.com/office/drawing/2014/main" id="{ECDDE246-E601-8049-9F68-C7EF6C5B2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9006" y="3220074"/>
            <a:ext cx="1362727" cy="61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755288-80A6-6C48-8E3B-997C9393F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571" y="2281068"/>
            <a:ext cx="1928204" cy="577612"/>
          </a:xfrm>
          <a:prstGeom prst="rect">
            <a:avLst/>
          </a:prstGeom>
        </p:spPr>
      </p:pic>
      <p:pic>
        <p:nvPicPr>
          <p:cNvPr id="13" name="Google Shape;109;p20">
            <a:extLst>
              <a:ext uri="{FF2B5EF4-FFF2-40B4-BE49-F238E27FC236}">
                <a16:creationId xmlns:a16="http://schemas.microsoft.com/office/drawing/2014/main" id="{29FBEBBE-02D0-ED48-90BE-03BF7586030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18446" y="917584"/>
            <a:ext cx="1464404" cy="136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10;p20">
            <a:extLst>
              <a:ext uri="{FF2B5EF4-FFF2-40B4-BE49-F238E27FC236}">
                <a16:creationId xmlns:a16="http://schemas.microsoft.com/office/drawing/2014/main" id="{A14211FE-2634-E143-B069-A23950C0714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58167" y="973024"/>
            <a:ext cx="1464404" cy="136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560A9CB7-12E1-6947-BB98-4895BBB7D690}"/>
              </a:ext>
            </a:extLst>
          </p:cNvPr>
          <p:cNvSpPr txBox="1">
            <a:spLocks/>
          </p:cNvSpPr>
          <p:nvPr/>
        </p:nvSpPr>
        <p:spPr>
          <a:xfrm>
            <a:off x="2816567" y="4069366"/>
            <a:ext cx="2071581" cy="36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5" tIns="17138" rIns="34285" bIns="1713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0"/>
              <a:buFont typeface="Source Sans Pro"/>
              <a:buNone/>
              <a:defRPr sz="10000" b="0" i="0" u="none" strike="noStrike" cap="none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/>
            <a:r>
              <a:rPr lang="de-DE" sz="1350" b="1" kern="1200" dirty="0"/>
              <a:t>BF2556X-1T</a:t>
            </a:r>
          </a:p>
          <a:p>
            <a:pPr defTabSz="685800"/>
            <a:r>
              <a:rPr lang="de-DE" sz="1350" b="1" kern="1200" dirty="0"/>
              <a:t>48x10/25+8x100G Switch</a:t>
            </a:r>
            <a:endParaRPr lang="en-GB" sz="1350" b="1" kern="1200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D324E8AD-CD55-9947-9DD2-454CBBF06298}"/>
              </a:ext>
            </a:extLst>
          </p:cNvPr>
          <p:cNvSpPr txBox="1">
            <a:spLocks/>
          </p:cNvSpPr>
          <p:nvPr/>
        </p:nvSpPr>
        <p:spPr>
          <a:xfrm>
            <a:off x="646502" y="4069367"/>
            <a:ext cx="1928205" cy="37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5" tIns="17138" rIns="34285" bIns="1713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0"/>
              <a:buFont typeface="Source Sans Pro"/>
              <a:buNone/>
              <a:defRPr sz="10000" b="0" i="0" u="none" strike="noStrike" cap="none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/>
            <a:r>
              <a:rPr lang="de-DE" sz="1350" b="1" kern="1200" dirty="0"/>
              <a:t>BF6064X-T</a:t>
            </a:r>
          </a:p>
          <a:p>
            <a:pPr defTabSz="685800"/>
            <a:r>
              <a:rPr lang="de-DE" sz="1350" b="1" kern="1200" dirty="0"/>
              <a:t>64x100G Switch </a:t>
            </a:r>
            <a:endParaRPr lang="en-GB" sz="1350" b="1" kern="1200" dirty="0"/>
          </a:p>
        </p:txBody>
      </p:sp>
      <p:pic>
        <p:nvPicPr>
          <p:cNvPr id="20" name="Grafik 11">
            <a:extLst>
              <a:ext uri="{FF2B5EF4-FFF2-40B4-BE49-F238E27FC236}">
                <a16:creationId xmlns:a16="http://schemas.microsoft.com/office/drawing/2014/main" id="{0BE4C4A0-E041-E547-9A94-FAEB8A7D810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384561"/>
            <a:ext cx="1963906" cy="6186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BF0A95-0685-0E47-866C-FEB944D64E6F}"/>
              </a:ext>
            </a:extLst>
          </p:cNvPr>
          <p:cNvCxnSpPr/>
          <p:nvPr/>
        </p:nvCxnSpPr>
        <p:spPr>
          <a:xfrm>
            <a:off x="5519584" y="1031261"/>
            <a:ext cx="0" cy="3172031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5AC1D86-2FBE-644B-B7E1-3320C5E3EB68}"/>
              </a:ext>
            </a:extLst>
          </p:cNvPr>
          <p:cNvSpPr/>
          <p:nvPr/>
        </p:nvSpPr>
        <p:spPr>
          <a:xfrm>
            <a:off x="1084421" y="2827351"/>
            <a:ext cx="313245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GB" sz="1650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Advanced Programmable Switches with Built-in Time Synchronization</a:t>
            </a:r>
            <a:endParaRPr lang="en-US" sz="1650" kern="120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25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9740" y="3242958"/>
            <a:ext cx="4050000" cy="4581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9740" y="1618696"/>
            <a:ext cx="4050000" cy="5025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586" y="136185"/>
            <a:ext cx="8640027" cy="627460"/>
          </a:xfrm>
        </p:spPr>
        <p:txBody>
          <a:bodyPr/>
          <a:lstStyle/>
          <a:p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Inspur SC5630EL</a:t>
            </a:r>
            <a:r>
              <a:rPr lang="zh-CN" altLang="en-US" sz="2000" b="1" dirty="0">
                <a:solidFill>
                  <a:srgbClr val="0070C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，</a:t>
            </a: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1U 25GE TOR</a:t>
            </a:r>
            <a:r>
              <a:rPr lang="zh-CN" altLang="en-US" sz="2000" b="1" dirty="0">
                <a:solidFill>
                  <a:srgbClr val="0070C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Switch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59569" y="1006079"/>
          <a:ext cx="4277332" cy="380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49">
                  <a:extLst>
                    <a:ext uri="{9D8B030D-6E8A-4147-A177-3AD203B41FA5}">
                      <a16:colId xmlns:a16="http://schemas.microsoft.com/office/drawing/2014/main" val="3461888469"/>
                    </a:ext>
                  </a:extLst>
                </a:gridCol>
                <a:gridCol w="2603183">
                  <a:extLst>
                    <a:ext uri="{9D8B030D-6E8A-4147-A177-3AD203B41FA5}">
                      <a16:colId xmlns:a16="http://schemas.microsoft.com/office/drawing/2014/main" val="92681690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Item</a:t>
                      </a:r>
                      <a:endParaRPr lang="zh-CN" altLang="en-US" sz="1200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SC5630EL</a:t>
                      </a:r>
                      <a:endParaRPr lang="zh-CN" altLang="en-US" sz="1200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837086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Ports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48 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*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1/10/25G (SFP28)</a:t>
                      </a: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8 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*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40/100G (QSFP28)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85262036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Management Interface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1 * 10/100/1000M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(RJ45)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1</a:t>
                      </a:r>
                      <a:r>
                        <a:rPr lang="zh-CN" altLang="en-US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 * 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Console</a:t>
                      </a:r>
                      <a:r>
                        <a:rPr lang="zh-CN" altLang="en-US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口 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(RJ45)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1 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*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USB3.0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9017773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Switch ASIC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Broadcom Trident3 (BCM56873)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3143653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Switching capacity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4T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3830025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CPU</a:t>
                      </a:r>
                      <a:endParaRPr lang="zh-CN" altLang="en-US" sz="1200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Intel 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Broadwell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-DE (D-1527)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2203894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RAM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DDR4 SODIMM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*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011544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BMC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AST2520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304799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Storage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M.2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*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2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240G)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8544431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Dimensions (H x W x D)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43.5 x 441 x 470mm (H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 x W x D)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8038672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Weight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9.2Kg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56724881"/>
                  </a:ext>
                </a:extLst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5338167" y="2336621"/>
            <a:ext cx="1363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48 * 1/10/25GE</a:t>
            </a:r>
            <a:endParaRPr lang="zh-CN" altLang="en-US" sz="105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5" name="肘形连接符 24"/>
          <p:cNvCxnSpPr/>
          <p:nvPr/>
        </p:nvCxnSpPr>
        <p:spPr>
          <a:xfrm rot="10800000" flipV="1">
            <a:off x="7870739" y="1911000"/>
            <a:ext cx="435801" cy="395812"/>
          </a:xfrm>
          <a:prstGeom prst="bentConnector3">
            <a:avLst>
              <a:gd name="adj1" fmla="val -2455"/>
            </a:avLst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708721" y="2336620"/>
            <a:ext cx="10528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8 * 40/100GE</a:t>
            </a:r>
            <a:endParaRPr lang="zh-CN" altLang="en-US" sz="105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7" name="肘形连接符 6"/>
          <p:cNvCxnSpPr/>
          <p:nvPr/>
        </p:nvCxnSpPr>
        <p:spPr>
          <a:xfrm>
            <a:off x="5373327" y="1940809"/>
            <a:ext cx="1187627" cy="366002"/>
          </a:xfrm>
          <a:prstGeom prst="bentConnector3">
            <a:avLst>
              <a:gd name="adj1" fmla="val -413"/>
            </a:avLst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/>
          <p:nvPr/>
        </p:nvCxnSpPr>
        <p:spPr>
          <a:xfrm>
            <a:off x="6300193" y="3606363"/>
            <a:ext cx="1187627" cy="366002"/>
          </a:xfrm>
          <a:prstGeom prst="bentConnector3">
            <a:avLst>
              <a:gd name="adj1" fmla="val -413"/>
            </a:avLst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212362" y="4015253"/>
            <a:ext cx="1363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3+1</a:t>
            </a:r>
            <a:r>
              <a:rPr lang="zh-CN" altLang="en-US" sz="1050" dirty="0"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redundant fan</a:t>
            </a:r>
            <a:endParaRPr lang="zh-CN" altLang="en-US" sz="105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1" name="肘形连接符 30"/>
          <p:cNvCxnSpPr/>
          <p:nvPr/>
        </p:nvCxnSpPr>
        <p:spPr>
          <a:xfrm rot="10800000" flipV="1">
            <a:off x="5373329" y="3606362"/>
            <a:ext cx="440813" cy="366003"/>
          </a:xfrm>
          <a:prstGeom prst="bentConnector3">
            <a:avLst>
              <a:gd name="adj1" fmla="val 3080"/>
            </a:avLst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788025" y="4015253"/>
            <a:ext cx="151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Management interface</a:t>
            </a:r>
            <a:endParaRPr lang="zh-CN" altLang="en-US" sz="105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7" name="肘形连接符 36"/>
          <p:cNvCxnSpPr/>
          <p:nvPr/>
        </p:nvCxnSpPr>
        <p:spPr>
          <a:xfrm rot="10800000" flipV="1">
            <a:off x="8078924" y="3606362"/>
            <a:ext cx="440813" cy="366003"/>
          </a:xfrm>
          <a:prstGeom prst="bentConnector3">
            <a:avLst>
              <a:gd name="adj1" fmla="val 3080"/>
            </a:avLst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650307" y="4015253"/>
            <a:ext cx="12405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1+1</a:t>
            </a:r>
            <a:r>
              <a:rPr lang="zh-CN" altLang="en-US" sz="1050" dirty="0"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power module</a:t>
            </a:r>
            <a:endParaRPr lang="zh-CN" altLang="en-US" sz="105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76159" y="1194226"/>
            <a:ext cx="1350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ea typeface="微软雅黑" panose="020B0503020204020204" pitchFamily="34" charset="-122"/>
                <a:sym typeface="Arial" panose="020B0604020202020204" pitchFamily="34" charset="0"/>
              </a:rPr>
              <a:t>Front view</a:t>
            </a:r>
            <a:endParaRPr lang="zh-CN" altLang="en-US" sz="110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76159" y="2923069"/>
            <a:ext cx="1350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ea typeface="微软雅黑" panose="020B0503020204020204" pitchFamily="34" charset="-122"/>
                <a:sym typeface="Arial" panose="020B0604020202020204" pitchFamily="34" charset="0"/>
              </a:rPr>
              <a:t>Back view</a:t>
            </a:r>
            <a:endParaRPr lang="zh-CN" altLang="en-US" sz="110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Picture 6" descr="inspurVI002-2">
            <a:extLst>
              <a:ext uri="{FF2B5EF4-FFF2-40B4-BE49-F238E27FC236}">
                <a16:creationId xmlns:a16="http://schemas.microsoft.com/office/drawing/2014/main" id="{584C0E87-48DC-447C-9563-5DCE125FC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38" y="263883"/>
            <a:ext cx="1485517" cy="36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047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609" y="117042"/>
            <a:ext cx="8640027" cy="627460"/>
          </a:xfrm>
        </p:spPr>
        <p:txBody>
          <a:bodyPr/>
          <a:lstStyle/>
          <a:p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Inspur SC8661SL</a:t>
            </a:r>
            <a:r>
              <a:rPr lang="zh-CN" altLang="en-US" sz="2000" b="1" dirty="0">
                <a:solidFill>
                  <a:srgbClr val="0070C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，</a:t>
            </a: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4U Modular Aggregation Switch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94822" y="890577"/>
          <a:ext cx="4063999" cy="3760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678">
                  <a:extLst>
                    <a:ext uri="{9D8B030D-6E8A-4147-A177-3AD203B41FA5}">
                      <a16:colId xmlns:a16="http://schemas.microsoft.com/office/drawing/2014/main" val="3461888469"/>
                    </a:ext>
                  </a:extLst>
                </a:gridCol>
                <a:gridCol w="2559321">
                  <a:extLst>
                    <a:ext uri="{9D8B030D-6E8A-4147-A177-3AD203B41FA5}">
                      <a16:colId xmlns:a16="http://schemas.microsoft.com/office/drawing/2014/main" val="926816905"/>
                    </a:ext>
                  </a:extLst>
                </a:gridCol>
              </a:tblGrid>
              <a:tr h="270033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Item</a:t>
                      </a:r>
                      <a:endParaRPr lang="zh-CN" altLang="en-US" sz="1200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SC8661SL</a:t>
                      </a:r>
                      <a:endParaRPr lang="zh-CN" altLang="en-US" sz="1200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837086"/>
                  </a:ext>
                </a:extLst>
              </a:tr>
              <a:tr h="27003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Ports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 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128 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*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40/100G (QSFP28)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85262036"/>
                  </a:ext>
                </a:extLst>
              </a:tr>
              <a:tr h="27003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Slots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 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17286374"/>
                  </a:ext>
                </a:extLst>
              </a:tr>
              <a:tr h="622538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Management Interface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1 * 10/100/1000M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 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(RJ45)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1</a:t>
                      </a:r>
                      <a:r>
                        <a:rPr lang="zh-CN" altLang="en-US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 * 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Console</a:t>
                      </a:r>
                      <a:r>
                        <a:rPr lang="zh-CN" altLang="en-US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 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port</a:t>
                      </a:r>
                      <a:r>
                        <a:rPr lang="zh-CN" altLang="en-US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 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(RJ45)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1 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*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USB3.0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90177730"/>
                  </a:ext>
                </a:extLst>
              </a:tr>
              <a:tr h="27003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Switch ASIC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Broadcom Tomahawk (BCM56980)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31436538"/>
                  </a:ext>
                </a:extLst>
              </a:tr>
              <a:tr h="27003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Switching capacity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25.6T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38300251"/>
                  </a:ext>
                </a:extLst>
              </a:tr>
              <a:tr h="270033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CPU</a:t>
                      </a:r>
                      <a:endParaRPr lang="zh-CN" altLang="en-US" sz="1200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Intel 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Broadwell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-DE (D-1527)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22038940"/>
                  </a:ext>
                </a:extLst>
              </a:tr>
              <a:tr h="27003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RAM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DDR4 SODIMM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*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2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16G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）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01154401"/>
                  </a:ext>
                </a:extLst>
              </a:tr>
              <a:tr h="27003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BMC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AST2520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30479981"/>
                  </a:ext>
                </a:extLst>
              </a:tr>
              <a:tr h="27003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Storage 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M.2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*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2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240G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）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85444319"/>
                  </a:ext>
                </a:extLst>
              </a:tr>
              <a:tr h="43808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Dimensions (H x W x D)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174.8 x 444 x 764mm</a:t>
                      </a:r>
                      <a:r>
                        <a:rPr lang="en-US" altLang="zh-CN" sz="1200" baseline="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(H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 x W x D)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80386727"/>
                  </a:ext>
                </a:extLst>
              </a:tr>
              <a:tr h="27003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Weight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53kg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56724881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8145" y="1129200"/>
            <a:ext cx="3754282" cy="16460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1460" y="2981663"/>
            <a:ext cx="3511109" cy="1413563"/>
          </a:xfrm>
          <a:prstGeom prst="rect">
            <a:avLst/>
          </a:prstGeom>
        </p:spPr>
      </p:pic>
      <p:cxnSp>
        <p:nvCxnSpPr>
          <p:cNvPr id="19" name="肘形连接符 18"/>
          <p:cNvCxnSpPr/>
          <p:nvPr/>
        </p:nvCxnSpPr>
        <p:spPr>
          <a:xfrm rot="16200000" flipH="1">
            <a:off x="5209606" y="1643065"/>
            <a:ext cx="819464" cy="693845"/>
          </a:xfrm>
          <a:prstGeom prst="bentConnector3">
            <a:avLst>
              <a:gd name="adj1" fmla="val 101575"/>
            </a:avLst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/>
          <p:nvPr/>
        </p:nvCxnSpPr>
        <p:spPr>
          <a:xfrm rot="5400000">
            <a:off x="6850483" y="1658874"/>
            <a:ext cx="815358" cy="658121"/>
          </a:xfrm>
          <a:prstGeom prst="bentConnector3">
            <a:avLst>
              <a:gd name="adj1" fmla="val 99424"/>
            </a:avLst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126128" y="2431709"/>
            <a:ext cx="11740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4 Interface Slots</a:t>
            </a:r>
            <a:endParaRPr lang="zh-CN" altLang="en-US" sz="105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0" name="肘形连接符 29"/>
          <p:cNvCxnSpPr/>
          <p:nvPr/>
        </p:nvCxnSpPr>
        <p:spPr>
          <a:xfrm rot="16200000" flipH="1">
            <a:off x="5675317" y="3801657"/>
            <a:ext cx="751981" cy="693845"/>
          </a:xfrm>
          <a:prstGeom prst="bentConnector3">
            <a:avLst>
              <a:gd name="adj1" fmla="val 100975"/>
            </a:avLst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735286" y="2431710"/>
            <a:ext cx="1380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128</a:t>
            </a:r>
            <a:r>
              <a:rPr lang="zh-CN" altLang="en-US" sz="1050" dirty="0">
                <a:ea typeface="微软雅黑" panose="020B0503020204020204" pitchFamily="34" charset="-122"/>
                <a:sym typeface="Arial" panose="020B0604020202020204" pitchFamily="34" charset="0"/>
              </a:rPr>
              <a:t>*</a:t>
            </a:r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40/100GE</a:t>
            </a:r>
            <a:endParaRPr lang="zh-CN" altLang="en-US" sz="105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539301" y="4524569"/>
            <a:ext cx="1486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5+1</a:t>
            </a:r>
            <a:r>
              <a:rPr lang="zh-CN" altLang="en-US" sz="1050" dirty="0"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redundant fan</a:t>
            </a:r>
            <a:endParaRPr lang="zh-CN" altLang="en-US" sz="105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6" name="肘形连接符 35"/>
          <p:cNvCxnSpPr/>
          <p:nvPr/>
        </p:nvCxnSpPr>
        <p:spPr>
          <a:xfrm rot="5400000">
            <a:off x="7512885" y="3787831"/>
            <a:ext cx="815358" cy="658121"/>
          </a:xfrm>
          <a:prstGeom prst="bentConnector3">
            <a:avLst>
              <a:gd name="adj1" fmla="val 99424"/>
            </a:avLst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7408561" y="4524569"/>
            <a:ext cx="12678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2+2</a:t>
            </a:r>
            <a:r>
              <a:rPr lang="zh-CN" altLang="en-US" sz="1050" dirty="0"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power module</a:t>
            </a:r>
            <a:endParaRPr lang="zh-CN" altLang="en-US" sz="105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8" name="肘形连接符 37"/>
          <p:cNvCxnSpPr/>
          <p:nvPr/>
        </p:nvCxnSpPr>
        <p:spPr>
          <a:xfrm rot="5400000">
            <a:off x="4788374" y="4030235"/>
            <a:ext cx="850059" cy="138611"/>
          </a:xfrm>
          <a:prstGeom prst="bentConnector3">
            <a:avLst>
              <a:gd name="adj1" fmla="val 99719"/>
            </a:avLst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4511110" y="4524569"/>
            <a:ext cx="11542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Management I/O</a:t>
            </a:r>
            <a:endParaRPr lang="zh-CN" altLang="en-US" sz="105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74001" y="1064485"/>
            <a:ext cx="1350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ea typeface="微软雅黑" panose="020B0503020204020204" pitchFamily="34" charset="-122"/>
                <a:sym typeface="Arial" panose="020B0604020202020204" pitchFamily="34" charset="0"/>
              </a:rPr>
              <a:t>Front view</a:t>
            </a:r>
            <a:endParaRPr lang="zh-CN" altLang="en-US" sz="110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32289" y="2731600"/>
            <a:ext cx="1350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ea typeface="微软雅黑" panose="020B0503020204020204" pitchFamily="34" charset="-122"/>
                <a:sym typeface="Arial" panose="020B0604020202020204" pitchFamily="34" charset="0"/>
              </a:rPr>
              <a:t>Back view</a:t>
            </a:r>
            <a:endParaRPr lang="zh-CN" altLang="en-US" sz="110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Picture 6" descr="inspurVI002-2">
            <a:extLst>
              <a:ext uri="{FF2B5EF4-FFF2-40B4-BE49-F238E27FC236}">
                <a16:creationId xmlns:a16="http://schemas.microsoft.com/office/drawing/2014/main" id="{89487F1B-40A8-4BFD-9F44-5A72D99F0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054" y="311576"/>
            <a:ext cx="1350148" cy="333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975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552651-028C-CA4D-8B6A-CAADBEC26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902" y="105230"/>
            <a:ext cx="1606680" cy="69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4524A9-084C-C84D-81EE-176D952A7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1" t="18706" r="6503" b="15102"/>
          <a:stretch/>
        </p:blipFill>
        <p:spPr>
          <a:xfrm>
            <a:off x="5962263" y="1054360"/>
            <a:ext cx="2652002" cy="9237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D37AC9-99B1-AC41-93CF-2D4E2C6DBC3E}"/>
              </a:ext>
            </a:extLst>
          </p:cNvPr>
          <p:cNvSpPr/>
          <p:nvPr/>
        </p:nvSpPr>
        <p:spPr>
          <a:xfrm>
            <a:off x="6996148" y="1978091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/>
              <a:t>B6510-32CQ</a:t>
            </a:r>
            <a:endParaRPr lang="en-CN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B617B6-2D8E-5349-809E-A7DFECC76F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0527" y="2534967"/>
            <a:ext cx="2118635" cy="6304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9503AB-9BEE-A440-8E1C-4D4D62AE20EC}"/>
              </a:ext>
            </a:extLst>
          </p:cNvPr>
          <p:cNvSpPr/>
          <p:nvPr/>
        </p:nvSpPr>
        <p:spPr>
          <a:xfrm>
            <a:off x="7193903" y="3291401"/>
            <a:ext cx="7761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/>
              <a:t>BS6500-32H</a:t>
            </a:r>
            <a:endParaRPr lang="en-CN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1273F5-91CE-7143-A758-E5F7E4C101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05" t="23424" r="6552" b="19947"/>
          <a:stretch/>
        </p:blipFill>
        <p:spPr>
          <a:xfrm>
            <a:off x="3424335" y="1054359"/>
            <a:ext cx="2295331" cy="7591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F57E94-28BC-5841-A1DC-8849054E7A00}"/>
              </a:ext>
            </a:extLst>
          </p:cNvPr>
          <p:cNvSpPr/>
          <p:nvPr/>
        </p:nvSpPr>
        <p:spPr>
          <a:xfrm>
            <a:off x="4178301" y="1892635"/>
            <a:ext cx="105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/>
              <a:t>B6930-32CDQ2XS</a:t>
            </a:r>
            <a:endParaRPr lang="en-CN" sz="800" dirty="0"/>
          </a:p>
          <a:p>
            <a:endParaRPr lang="en-CN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9018C1-155B-C043-B512-4AAD40CD4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301" y="2443693"/>
            <a:ext cx="2552700" cy="1104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BCA85D-0C82-A741-916D-103DA4D5E65C}"/>
              </a:ext>
            </a:extLst>
          </p:cNvPr>
          <p:cNvSpPr/>
          <p:nvPr/>
        </p:nvSpPr>
        <p:spPr>
          <a:xfrm>
            <a:off x="4318563" y="3653375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/>
              <a:t>B6920-4C</a:t>
            </a:r>
            <a:endParaRPr lang="en-CN" sz="8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68E7DF5E-A257-704E-9A70-40FA635B3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060" y="2803963"/>
            <a:ext cx="1711716" cy="59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52AF1B-F63A-9B41-A4EF-3FD097634CD1}"/>
              </a:ext>
            </a:extLst>
          </p:cNvPr>
          <p:cNvSpPr/>
          <p:nvPr/>
        </p:nvSpPr>
        <p:spPr>
          <a:xfrm>
            <a:off x="1902151" y="3559957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/>
              <a:t>B6520-64CQ</a:t>
            </a:r>
            <a:endParaRPr lang="en-CN" sz="800" dirty="0"/>
          </a:p>
        </p:txBody>
      </p:sp>
      <p:pic>
        <p:nvPicPr>
          <p:cNvPr id="20" name="图片 4">
            <a:extLst>
              <a:ext uri="{FF2B5EF4-FFF2-40B4-BE49-F238E27FC236}">
                <a16:creationId xmlns:a16="http://schemas.microsoft.com/office/drawing/2014/main" id="{A44E6653-31BD-D040-8522-93A33CEAFCAE}"/>
              </a:ext>
            </a:extLst>
          </p:cNvPr>
          <p:cNvPicPr/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447" y="1054360"/>
            <a:ext cx="2910589" cy="84482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1A5ED16-2C3C-7A40-918F-47AD68F1BEF6}"/>
              </a:ext>
            </a:extLst>
          </p:cNvPr>
          <p:cNvSpPr/>
          <p:nvPr/>
        </p:nvSpPr>
        <p:spPr>
          <a:xfrm>
            <a:off x="1401381" y="1907226"/>
            <a:ext cx="9829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/>
              <a:t>B6510-48VS8CQ</a:t>
            </a:r>
            <a:endParaRPr lang="en-CN" sz="800" dirty="0"/>
          </a:p>
          <a:p>
            <a:endParaRPr lang="en-CN" sz="800" dirty="0"/>
          </a:p>
        </p:txBody>
      </p:sp>
    </p:spTree>
    <p:extLst>
      <p:ext uri="{BB962C8B-B14F-4D97-AF65-F5344CB8AC3E}">
        <p14:creationId xmlns:p14="http://schemas.microsoft.com/office/powerpoint/2010/main" val="1104946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E995CC-D123-3743-BDAE-F34A0A54D921}"/>
              </a:ext>
            </a:extLst>
          </p:cNvPr>
          <p:cNvGraphicFramePr>
            <a:graphicFrameLocks noGrp="1"/>
          </p:cNvGraphicFramePr>
          <p:nvPr/>
        </p:nvGraphicFramePr>
        <p:xfrm>
          <a:off x="727788" y="941071"/>
          <a:ext cx="7688424" cy="275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083">
                  <a:extLst>
                    <a:ext uri="{9D8B030D-6E8A-4147-A177-3AD203B41FA5}">
                      <a16:colId xmlns:a16="http://schemas.microsoft.com/office/drawing/2014/main" val="60127664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403486685"/>
                    </a:ext>
                  </a:extLst>
                </a:gridCol>
                <a:gridCol w="2024741">
                  <a:extLst>
                    <a:ext uri="{9D8B030D-6E8A-4147-A177-3AD203B41FA5}">
                      <a16:colId xmlns:a16="http://schemas.microsoft.com/office/drawing/2014/main" val="2042828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CN" sz="1400" dirty="0"/>
                        <a:t>型号</a:t>
                      </a:r>
                      <a:r>
                        <a:rPr lang="en-US" altLang="zh-CN" sz="1400" dirty="0"/>
                        <a:t>/Model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规格</a:t>
                      </a:r>
                      <a:r>
                        <a:rPr lang="en-US" altLang="zh-CN" sz="1400" dirty="0"/>
                        <a:t>/Spec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CN" sz="1400" dirty="0"/>
                        <a:t>备注</a:t>
                      </a:r>
                      <a:r>
                        <a:rPr lang="en-US" altLang="zh-CN" sz="1400" dirty="0"/>
                        <a:t>/Note</a:t>
                      </a:r>
                      <a:endParaRPr lang="en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753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B6510-48VS8CQ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BRCM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TD3,48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25G(SFP28)+8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100G(QSFP28)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1RU</a:t>
                      </a:r>
                      <a:endParaRPr lang="en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043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B6520-64CQ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BRCM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TH2,64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100G(QSFP28)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2RU</a:t>
                      </a:r>
                      <a:endParaRPr lang="en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29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B6920-4C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BRCM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TH3,128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100G(QSFP28)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4RU</a:t>
                      </a:r>
                      <a:endParaRPr lang="en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607765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B6930-32CDQ2XS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BRCM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TH3</a:t>
                      </a:r>
                      <a:r>
                        <a:rPr lang="zh-CN" altLang="en-US" sz="1400" dirty="0"/>
                        <a:t>，</a:t>
                      </a:r>
                      <a:r>
                        <a:rPr lang="en-US" altLang="zh-CN" sz="1400" dirty="0"/>
                        <a:t>32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400G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(QSFP-DD)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+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2</a:t>
                      </a:r>
                      <a:r>
                        <a:rPr lang="zh-CN" altLang="en-US" sz="1400" dirty="0"/>
                        <a:t>* </a:t>
                      </a:r>
                      <a:r>
                        <a:rPr lang="en-US" altLang="zh-CN" sz="1400" dirty="0"/>
                        <a:t>10G(SFP+)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1RU</a:t>
                      </a:r>
                      <a:endParaRPr lang="en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582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BS6500-32H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BRCM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TH,48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50G+48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1G</a:t>
                      </a:r>
                      <a:r>
                        <a:rPr lang="zh-CN" altLang="en-US" sz="1400" dirty="0"/>
                        <a:t>（</a:t>
                      </a:r>
                      <a:r>
                        <a:rPr lang="en-US" altLang="zh-CN" sz="1400" dirty="0"/>
                        <a:t>Out-band</a:t>
                      </a:r>
                      <a:r>
                        <a:rPr lang="zh-CN" altLang="en-US" sz="1400" dirty="0"/>
                        <a:t>）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Open</a:t>
                      </a:r>
                      <a:r>
                        <a:rPr lang="en-US" altLang="zh-CN" sz="1400" dirty="0"/>
                        <a:t>19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Switch</a:t>
                      </a:r>
                      <a:r>
                        <a:rPr lang="zh-CN" altLang="en-US" sz="1400" dirty="0"/>
                        <a:t>，</a:t>
                      </a:r>
                      <a:r>
                        <a:rPr lang="en-US" altLang="zh-CN" sz="1400" dirty="0"/>
                        <a:t>1RU</a:t>
                      </a:r>
                      <a:endParaRPr lang="en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9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B6510-32CQ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BRCM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TD3</a:t>
                      </a:r>
                      <a:r>
                        <a:rPr lang="zh-CN" altLang="en-US" sz="1400" dirty="0"/>
                        <a:t>，</a:t>
                      </a:r>
                      <a:r>
                        <a:rPr lang="en-US" altLang="zh-CN" sz="1400" dirty="0"/>
                        <a:t>32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100G</a:t>
                      </a:r>
                      <a:r>
                        <a:rPr lang="zh-CN" altLang="en-US" sz="1400" dirty="0"/>
                        <a:t>（</a:t>
                      </a:r>
                      <a:r>
                        <a:rPr lang="en-US" altLang="zh-CN" sz="1400" dirty="0"/>
                        <a:t>QSFP28</a:t>
                      </a:r>
                      <a:r>
                        <a:rPr lang="zh-CN" altLang="en-US" sz="1400" dirty="0"/>
                        <a:t>）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1RU</a:t>
                      </a:r>
                      <a:endParaRPr lang="en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26527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50D5FF9-BA24-4D2C-8574-AFE582280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902" y="105230"/>
            <a:ext cx="1606680" cy="69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297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CP Template">
  <a:themeElements>
    <a:clrScheme name="OCP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3895"/>
      </a:accent1>
      <a:accent2>
        <a:srgbClr val="2C2C71"/>
      </a:accent2>
      <a:accent3>
        <a:srgbClr val="1C1A4B"/>
      </a:accent3>
      <a:accent4>
        <a:srgbClr val="F6B71C"/>
      </a:accent4>
      <a:accent5>
        <a:srgbClr val="B98C2E"/>
      </a:accent5>
      <a:accent6>
        <a:srgbClr val="7B5E2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1156</Words>
  <Application>Microsoft Office PowerPoint</Application>
  <PresentationFormat>On-screen Show (16:9)</PresentationFormat>
  <Paragraphs>308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Calibri</vt:lpstr>
      <vt:lpstr>Arial Black</vt:lpstr>
      <vt:lpstr>Arial</vt:lpstr>
      <vt:lpstr>Wingdings</vt:lpstr>
      <vt:lpstr>Courier New</vt:lpstr>
      <vt:lpstr>Calibri Light</vt:lpstr>
      <vt:lpstr>Source Sans Pro</vt:lpstr>
      <vt:lpstr>Microsoft Tai Le</vt:lpstr>
      <vt:lpstr>Custom Design</vt:lpstr>
      <vt:lpstr>Office Theme</vt:lpstr>
      <vt:lpstr>Platforms Support SONiC   OCP Virtual Summit   May12 ~ 15, 2020 </vt:lpstr>
      <vt:lpstr>Cisco Switching Platforms supporting SONiC</vt:lpstr>
      <vt:lpstr>PowerPoint Presentation</vt:lpstr>
      <vt:lpstr>SONiC on Intel Barefoot Tofino Platforms</vt:lpstr>
      <vt:lpstr>P4-Programmable OCP Switches</vt:lpstr>
      <vt:lpstr>Inspur SC5630EL，1U 25GE TOR Switch</vt:lpstr>
      <vt:lpstr>Inspur SC8661SL，4U Modular Aggregation Switch</vt:lpstr>
      <vt:lpstr>PowerPoint Presentation</vt:lpstr>
      <vt:lpstr>PowerPoint Presentation</vt:lpstr>
      <vt:lpstr>Dell EMC PowerSwitch platforms</vt:lpstr>
      <vt:lpstr>Celestica Switch platforms with SONiC</vt:lpstr>
      <vt:lpstr>Arista Networks</vt:lpstr>
      <vt:lpstr>PowerPoint Presentation</vt:lpstr>
      <vt:lpstr>PowerPoint Presentation</vt:lpstr>
      <vt:lpstr>PowerPoint Presentation</vt:lpstr>
      <vt:lpstr>PowerPoint Presentation</vt:lpstr>
      <vt:lpstr>      SONiC Supported Platforms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Kali Burdette</dc:creator>
  <cp:lastModifiedBy>Xin Liu (CLOUD)</cp:lastModifiedBy>
  <cp:revision>33</cp:revision>
  <dcterms:modified xsi:type="dcterms:W3CDTF">2020-05-12T07:34:39Z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SetDate">
    <vt:lpwstr>2020-05-04T07:12:17.6786059Z</vt:lpwstr>
  </property>
  <property fmtid="{D5CDD505-2E9C-101B-9397-08002B2CF9AE}" pid="5" name="MSIP_Label_f42aa342-8706-4288-bd11-ebb85995028c_Name">
    <vt:lpwstr>General</vt:lpwstr>
  </property>
  <property fmtid="{D5CDD505-2E9C-101B-9397-08002B2CF9AE}" pid="6" name="MSIP_Label_f42aa342-8706-4288-bd11-ebb85995028c_ActionId">
    <vt:lpwstr>82eeb148-5b93-4bc3-ad6b-8ae6f8d40b48</vt:lpwstr>
  </property>
  <property fmtid="{D5CDD505-2E9C-101B-9397-08002B2CF9AE}" pid="7" name="MSIP_Label_f42aa342-8706-4288-bd11-ebb85995028c_Extended_MSFT_Method">
    <vt:lpwstr>Automatic</vt:lpwstr>
  </property>
  <property fmtid="{D5CDD505-2E9C-101B-9397-08002B2CF9AE}" pid="8" name="Sensitivity">
    <vt:lpwstr>General</vt:lpwstr>
  </property>
</Properties>
</file>